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2"/>
  </p:notesMasterIdLst>
  <p:handoutMasterIdLst>
    <p:handoutMasterId r:id="rId23"/>
  </p:handoutMasterIdLst>
  <p:sldIdLst>
    <p:sldId id="383" r:id="rId2"/>
    <p:sldId id="329" r:id="rId3"/>
    <p:sldId id="402" r:id="rId4"/>
    <p:sldId id="391" r:id="rId5"/>
    <p:sldId id="362" r:id="rId6"/>
    <p:sldId id="387" r:id="rId7"/>
    <p:sldId id="392" r:id="rId8"/>
    <p:sldId id="361" r:id="rId9"/>
    <p:sldId id="393" r:id="rId10"/>
    <p:sldId id="394" r:id="rId11"/>
    <p:sldId id="395" r:id="rId12"/>
    <p:sldId id="396" r:id="rId13"/>
    <p:sldId id="397" r:id="rId14"/>
    <p:sldId id="398" r:id="rId15"/>
    <p:sldId id="399" r:id="rId16"/>
    <p:sldId id="400" r:id="rId17"/>
    <p:sldId id="386" r:id="rId18"/>
    <p:sldId id="401" r:id="rId19"/>
    <p:sldId id="363" r:id="rId20"/>
    <p:sldId id="384" r:id="rId21"/>
  </p:sldIdLst>
  <p:sldSz cx="12192000" cy="6858000"/>
  <p:notesSz cx="9388475" cy="7102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BB928E10-A69C-42F6-8B07-A2FEAC067766}">
          <p14:sldIdLst>
            <p14:sldId id="383"/>
            <p14:sldId id="329"/>
            <p14:sldId id="402"/>
            <p14:sldId id="391"/>
          </p14:sldIdLst>
        </p14:section>
        <p14:section name="PREPROCESSING" id="{ACC24B29-0CC7-491A-A98A-CF7CBDBE501E}">
          <p14:sldIdLst>
            <p14:sldId id="362"/>
            <p14:sldId id="387"/>
          </p14:sldIdLst>
        </p14:section>
        <p14:section name="STAT ANALYSIS" id="{4432ED92-11A2-4097-B208-649CBF3A28AA}">
          <p14:sldIdLst>
            <p14:sldId id="392"/>
            <p14:sldId id="361"/>
            <p14:sldId id="393"/>
            <p14:sldId id="394"/>
            <p14:sldId id="395"/>
            <p14:sldId id="396"/>
            <p14:sldId id="397"/>
            <p14:sldId id="398"/>
            <p14:sldId id="399"/>
            <p14:sldId id="400"/>
          </p14:sldIdLst>
        </p14:section>
        <p14:section name="STAKEHOLDER ANALYSIS" id="{2C6861F7-62D4-4D36-B198-B32046358B3B}">
          <p14:sldIdLst>
            <p14:sldId id="386"/>
            <p14:sldId id="401"/>
            <p14:sldId id="363"/>
          </p14:sldIdLst>
        </p14:section>
        <p14:section name="THANK YOU" id="{6CD91DAB-8EC3-4802-89E9-0F1C7022FB28}">
          <p14:sldIdLst>
            <p14:sldId id="384"/>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237" userDrawn="1">
          <p15:clr>
            <a:srgbClr val="A4A3A4"/>
          </p15:clr>
        </p15:guide>
        <p15:guide id="2" pos="2957"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669C"/>
    <a:srgbClr val="E6E6E6"/>
    <a:srgbClr val="DC5924"/>
    <a:srgbClr val="B7472A"/>
    <a:srgbClr val="000000"/>
    <a:srgbClr val="FFFFFF"/>
    <a:srgbClr val="75D1FF"/>
    <a:srgbClr val="11161C"/>
    <a:srgbClr val="7F7F7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0022" autoAdjust="0"/>
  </p:normalViewPr>
  <p:slideViewPr>
    <p:cSldViewPr snapToGrid="0">
      <p:cViewPr varScale="1">
        <p:scale>
          <a:sx n="59" d="100"/>
          <a:sy n="59" d="100"/>
        </p:scale>
        <p:origin x="540"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8" d="100"/>
        <a:sy n="108" d="100"/>
      </p:scale>
      <p:origin x="0" y="-3162"/>
    </p:cViewPr>
  </p:sorterViewPr>
  <p:notesViewPr>
    <p:cSldViewPr snapToGrid="0">
      <p:cViewPr>
        <p:scale>
          <a:sx n="90" d="100"/>
          <a:sy n="90" d="100"/>
        </p:scale>
        <p:origin x="3060" y="696"/>
      </p:cViewPr>
      <p:guideLst>
        <p:guide orient="horz" pos="2237"/>
        <p:guide pos="2957"/>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71937F-243E-4050-85CE-047386BA5BDA}" type="doc">
      <dgm:prSet loTypeId="urn:microsoft.com/office/officeart/2005/8/layout/venn3" loCatId="relationship" qsTypeId="urn:microsoft.com/office/officeart/2005/8/quickstyle/simple5" qsCatId="simple" csTypeId="urn:microsoft.com/office/officeart/2005/8/colors/colorful5" csCatId="colorful" phldr="1"/>
      <dgm:spPr/>
      <dgm:t>
        <a:bodyPr/>
        <a:lstStyle/>
        <a:p>
          <a:endParaRPr lang="en-US"/>
        </a:p>
      </dgm:t>
    </dgm:pt>
    <dgm:pt modelId="{45D35110-AEF9-4E05-AD49-3370FB0D2396}">
      <dgm:prSet phldrT="[Text]"/>
      <dgm:spPr>
        <a:solidFill>
          <a:schemeClr val="accent4"/>
        </a:solidFill>
      </dgm:spPr>
      <dgm:t>
        <a:bodyPr/>
        <a:lstStyle/>
        <a:p>
          <a:r>
            <a:rPr lang="en-US" dirty="0"/>
            <a:t>Develop Shared Understanding</a:t>
          </a:r>
        </a:p>
      </dgm:t>
    </dgm:pt>
    <dgm:pt modelId="{DEE8009E-A643-4737-AD8A-E6533C4B5CA5}" type="parTrans" cxnId="{3FEC69A4-76B2-4F6E-9162-92E695F416A0}">
      <dgm:prSet/>
      <dgm:spPr/>
      <dgm:t>
        <a:bodyPr/>
        <a:lstStyle/>
        <a:p>
          <a:endParaRPr lang="en-US"/>
        </a:p>
      </dgm:t>
    </dgm:pt>
    <dgm:pt modelId="{7086F45D-CB1D-4163-99CB-304419DE5407}" type="sibTrans" cxnId="{3FEC69A4-76B2-4F6E-9162-92E695F416A0}">
      <dgm:prSet/>
      <dgm:spPr/>
      <dgm:t>
        <a:bodyPr/>
        <a:lstStyle/>
        <a:p>
          <a:endParaRPr lang="en-US"/>
        </a:p>
      </dgm:t>
    </dgm:pt>
    <dgm:pt modelId="{234AFEAC-A428-4FA5-9636-6D7A69615AC0}">
      <dgm:prSet phldrT="[Text]"/>
      <dgm:spPr/>
      <dgm:t>
        <a:bodyPr/>
        <a:lstStyle/>
        <a:p>
          <a:r>
            <a:rPr lang="en-US" dirty="0"/>
            <a:t>Identify Potential Inconsistencies</a:t>
          </a:r>
        </a:p>
      </dgm:t>
    </dgm:pt>
    <dgm:pt modelId="{E6B8A315-A3D7-4067-93A8-FF05703AB466}" type="parTrans" cxnId="{0697E51F-33C0-4A45-A253-FA8E0D8DE450}">
      <dgm:prSet/>
      <dgm:spPr/>
      <dgm:t>
        <a:bodyPr/>
        <a:lstStyle/>
        <a:p>
          <a:endParaRPr lang="en-US"/>
        </a:p>
      </dgm:t>
    </dgm:pt>
    <dgm:pt modelId="{D23C5090-9DC8-4A9B-AF10-2AC5BD79A37A}" type="sibTrans" cxnId="{0697E51F-33C0-4A45-A253-FA8E0D8DE450}">
      <dgm:prSet/>
      <dgm:spPr/>
      <dgm:t>
        <a:bodyPr/>
        <a:lstStyle/>
        <a:p>
          <a:endParaRPr lang="en-US"/>
        </a:p>
      </dgm:t>
    </dgm:pt>
    <dgm:pt modelId="{5C88575C-7FA9-4B56-9931-2688B420F116}">
      <dgm:prSet phldrT="[Text]"/>
      <dgm:spPr/>
      <dgm:t>
        <a:bodyPr/>
        <a:lstStyle/>
        <a:p>
          <a:r>
            <a:rPr lang="en-US" dirty="0"/>
            <a:t>Consolidate &amp; Reduce</a:t>
          </a:r>
        </a:p>
      </dgm:t>
    </dgm:pt>
    <dgm:pt modelId="{858947EA-E156-4299-8EAC-03216BBFF0FD}" type="parTrans" cxnId="{0818CD36-085A-428F-9E95-1A269F729B19}">
      <dgm:prSet/>
      <dgm:spPr/>
      <dgm:t>
        <a:bodyPr/>
        <a:lstStyle/>
        <a:p>
          <a:endParaRPr lang="en-US"/>
        </a:p>
      </dgm:t>
    </dgm:pt>
    <dgm:pt modelId="{6471C50B-E548-4D59-A88F-F63C4DDB0818}" type="sibTrans" cxnId="{0818CD36-085A-428F-9E95-1A269F729B19}">
      <dgm:prSet/>
      <dgm:spPr/>
      <dgm:t>
        <a:bodyPr/>
        <a:lstStyle/>
        <a:p>
          <a:endParaRPr lang="en-US"/>
        </a:p>
      </dgm:t>
    </dgm:pt>
    <dgm:pt modelId="{64673F32-AB43-4962-AE35-EDA6CCD28137}" type="pres">
      <dgm:prSet presAssocID="{1E71937F-243E-4050-85CE-047386BA5BDA}" presName="Name0" presStyleCnt="0">
        <dgm:presLayoutVars>
          <dgm:dir/>
          <dgm:resizeHandles val="exact"/>
        </dgm:presLayoutVars>
      </dgm:prSet>
      <dgm:spPr/>
    </dgm:pt>
    <dgm:pt modelId="{273250A8-31E3-4D62-87A0-81CA4807F8F8}" type="pres">
      <dgm:prSet presAssocID="{45D35110-AEF9-4E05-AD49-3370FB0D2396}" presName="Name5" presStyleLbl="vennNode1" presStyleIdx="0" presStyleCnt="3">
        <dgm:presLayoutVars>
          <dgm:bulletEnabled val="1"/>
        </dgm:presLayoutVars>
      </dgm:prSet>
      <dgm:spPr/>
    </dgm:pt>
    <dgm:pt modelId="{E58F021D-FE51-49EF-86C1-B503E42CA649}" type="pres">
      <dgm:prSet presAssocID="{7086F45D-CB1D-4163-99CB-304419DE5407}" presName="space" presStyleCnt="0"/>
      <dgm:spPr/>
    </dgm:pt>
    <dgm:pt modelId="{BE28D107-30C8-456E-89E9-4A72C87A068E}" type="pres">
      <dgm:prSet presAssocID="{234AFEAC-A428-4FA5-9636-6D7A69615AC0}" presName="Name5" presStyleLbl="vennNode1" presStyleIdx="1" presStyleCnt="3">
        <dgm:presLayoutVars>
          <dgm:bulletEnabled val="1"/>
        </dgm:presLayoutVars>
      </dgm:prSet>
      <dgm:spPr/>
    </dgm:pt>
    <dgm:pt modelId="{2E89C81F-E30B-4C41-9385-1B39F10A4439}" type="pres">
      <dgm:prSet presAssocID="{D23C5090-9DC8-4A9B-AF10-2AC5BD79A37A}" presName="space" presStyleCnt="0"/>
      <dgm:spPr/>
    </dgm:pt>
    <dgm:pt modelId="{29ED3B8F-8DF8-4B06-B494-8E642D0AD24E}" type="pres">
      <dgm:prSet presAssocID="{5C88575C-7FA9-4B56-9931-2688B420F116}" presName="Name5" presStyleLbl="vennNode1" presStyleIdx="2" presStyleCnt="3">
        <dgm:presLayoutVars>
          <dgm:bulletEnabled val="1"/>
        </dgm:presLayoutVars>
      </dgm:prSet>
      <dgm:spPr/>
    </dgm:pt>
  </dgm:ptLst>
  <dgm:cxnLst>
    <dgm:cxn modelId="{0697E51F-33C0-4A45-A253-FA8E0D8DE450}" srcId="{1E71937F-243E-4050-85CE-047386BA5BDA}" destId="{234AFEAC-A428-4FA5-9636-6D7A69615AC0}" srcOrd="1" destOrd="0" parTransId="{E6B8A315-A3D7-4067-93A8-FF05703AB466}" sibTransId="{D23C5090-9DC8-4A9B-AF10-2AC5BD79A37A}"/>
    <dgm:cxn modelId="{0818CD36-085A-428F-9E95-1A269F729B19}" srcId="{1E71937F-243E-4050-85CE-047386BA5BDA}" destId="{5C88575C-7FA9-4B56-9931-2688B420F116}" srcOrd="2" destOrd="0" parTransId="{858947EA-E156-4299-8EAC-03216BBFF0FD}" sibTransId="{6471C50B-E548-4D59-A88F-F63C4DDB0818}"/>
    <dgm:cxn modelId="{B18A2C4F-3B29-45A6-BBFC-045AF50C28AA}" type="presOf" srcId="{1E71937F-243E-4050-85CE-047386BA5BDA}" destId="{64673F32-AB43-4962-AE35-EDA6CCD28137}" srcOrd="0" destOrd="0" presId="urn:microsoft.com/office/officeart/2005/8/layout/venn3"/>
    <dgm:cxn modelId="{2347F17B-4417-4A0E-8F8C-4918994CC3EC}" type="presOf" srcId="{5C88575C-7FA9-4B56-9931-2688B420F116}" destId="{29ED3B8F-8DF8-4B06-B494-8E642D0AD24E}" srcOrd="0" destOrd="0" presId="urn:microsoft.com/office/officeart/2005/8/layout/venn3"/>
    <dgm:cxn modelId="{F8B8028B-2D6D-47BE-A7B0-94B18ECEEA3C}" type="presOf" srcId="{45D35110-AEF9-4E05-AD49-3370FB0D2396}" destId="{273250A8-31E3-4D62-87A0-81CA4807F8F8}" srcOrd="0" destOrd="0" presId="urn:microsoft.com/office/officeart/2005/8/layout/venn3"/>
    <dgm:cxn modelId="{3FEC69A4-76B2-4F6E-9162-92E695F416A0}" srcId="{1E71937F-243E-4050-85CE-047386BA5BDA}" destId="{45D35110-AEF9-4E05-AD49-3370FB0D2396}" srcOrd="0" destOrd="0" parTransId="{DEE8009E-A643-4737-AD8A-E6533C4B5CA5}" sibTransId="{7086F45D-CB1D-4163-99CB-304419DE5407}"/>
    <dgm:cxn modelId="{67BDC3D9-E236-4CD7-8CEB-33BB83A08E78}" type="presOf" srcId="{234AFEAC-A428-4FA5-9636-6D7A69615AC0}" destId="{BE28D107-30C8-456E-89E9-4A72C87A068E}" srcOrd="0" destOrd="0" presId="urn:microsoft.com/office/officeart/2005/8/layout/venn3"/>
    <dgm:cxn modelId="{3E763718-1ABB-49AF-84ED-5D7760136BEC}" type="presParOf" srcId="{64673F32-AB43-4962-AE35-EDA6CCD28137}" destId="{273250A8-31E3-4D62-87A0-81CA4807F8F8}" srcOrd="0" destOrd="0" presId="urn:microsoft.com/office/officeart/2005/8/layout/venn3"/>
    <dgm:cxn modelId="{89A30981-0AF4-40E9-942B-A4DED527E1D0}" type="presParOf" srcId="{64673F32-AB43-4962-AE35-EDA6CCD28137}" destId="{E58F021D-FE51-49EF-86C1-B503E42CA649}" srcOrd="1" destOrd="0" presId="urn:microsoft.com/office/officeart/2005/8/layout/venn3"/>
    <dgm:cxn modelId="{2A6CFF06-7538-452C-901F-5891C0D0749A}" type="presParOf" srcId="{64673F32-AB43-4962-AE35-EDA6CCD28137}" destId="{BE28D107-30C8-456E-89E9-4A72C87A068E}" srcOrd="2" destOrd="0" presId="urn:microsoft.com/office/officeart/2005/8/layout/venn3"/>
    <dgm:cxn modelId="{591573DE-9AF6-4A6F-9421-AAE119CB6629}" type="presParOf" srcId="{64673F32-AB43-4962-AE35-EDA6CCD28137}" destId="{2E89C81F-E30B-4C41-9385-1B39F10A4439}" srcOrd="3" destOrd="0" presId="urn:microsoft.com/office/officeart/2005/8/layout/venn3"/>
    <dgm:cxn modelId="{D9DCCCD1-1FB0-47E7-838E-6CD00CAA0826}" type="presParOf" srcId="{64673F32-AB43-4962-AE35-EDA6CCD28137}" destId="{29ED3B8F-8DF8-4B06-B494-8E642D0AD24E}" srcOrd="4"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71937F-243E-4050-85CE-047386BA5BDA}" type="doc">
      <dgm:prSet loTypeId="urn:microsoft.com/office/officeart/2005/8/layout/venn3" loCatId="relationship" qsTypeId="urn:microsoft.com/office/officeart/2005/8/quickstyle/simple5" qsCatId="simple" csTypeId="urn:microsoft.com/office/officeart/2005/8/colors/colorful5" csCatId="colorful" phldr="1"/>
      <dgm:spPr/>
      <dgm:t>
        <a:bodyPr/>
        <a:lstStyle/>
        <a:p>
          <a:endParaRPr lang="en-US"/>
        </a:p>
      </dgm:t>
    </dgm:pt>
    <dgm:pt modelId="{45D35110-AEF9-4E05-AD49-3370FB0D2396}">
      <dgm:prSet phldrT="[Text]"/>
      <dgm:spPr>
        <a:solidFill>
          <a:schemeClr val="accent4"/>
        </a:solidFill>
      </dgm:spPr>
      <dgm:t>
        <a:bodyPr/>
        <a:lstStyle/>
        <a:p>
          <a:r>
            <a:rPr lang="en-US" dirty="0"/>
            <a:t>Cross-Check</a:t>
          </a:r>
        </a:p>
      </dgm:t>
    </dgm:pt>
    <dgm:pt modelId="{DEE8009E-A643-4737-AD8A-E6533C4B5CA5}" type="parTrans" cxnId="{3FEC69A4-76B2-4F6E-9162-92E695F416A0}">
      <dgm:prSet/>
      <dgm:spPr/>
      <dgm:t>
        <a:bodyPr/>
        <a:lstStyle/>
        <a:p>
          <a:endParaRPr lang="en-US"/>
        </a:p>
      </dgm:t>
    </dgm:pt>
    <dgm:pt modelId="{7086F45D-CB1D-4163-99CB-304419DE5407}" type="sibTrans" cxnId="{3FEC69A4-76B2-4F6E-9162-92E695F416A0}">
      <dgm:prSet/>
      <dgm:spPr/>
      <dgm:t>
        <a:bodyPr/>
        <a:lstStyle/>
        <a:p>
          <a:endParaRPr lang="en-US"/>
        </a:p>
      </dgm:t>
    </dgm:pt>
    <dgm:pt modelId="{234AFEAC-A428-4FA5-9636-6D7A69615AC0}">
      <dgm:prSet phldrT="[Text]"/>
      <dgm:spPr/>
      <dgm:t>
        <a:bodyPr/>
        <a:lstStyle/>
        <a:p>
          <a:r>
            <a:rPr lang="en-US" dirty="0"/>
            <a:t>Iterate</a:t>
          </a:r>
        </a:p>
      </dgm:t>
    </dgm:pt>
    <dgm:pt modelId="{E6B8A315-A3D7-4067-93A8-FF05703AB466}" type="parTrans" cxnId="{0697E51F-33C0-4A45-A253-FA8E0D8DE450}">
      <dgm:prSet/>
      <dgm:spPr/>
      <dgm:t>
        <a:bodyPr/>
        <a:lstStyle/>
        <a:p>
          <a:endParaRPr lang="en-US"/>
        </a:p>
      </dgm:t>
    </dgm:pt>
    <dgm:pt modelId="{D23C5090-9DC8-4A9B-AF10-2AC5BD79A37A}" type="sibTrans" cxnId="{0697E51F-33C0-4A45-A253-FA8E0D8DE450}">
      <dgm:prSet/>
      <dgm:spPr/>
      <dgm:t>
        <a:bodyPr/>
        <a:lstStyle/>
        <a:p>
          <a:endParaRPr lang="en-US"/>
        </a:p>
      </dgm:t>
    </dgm:pt>
    <dgm:pt modelId="{5C88575C-7FA9-4B56-9931-2688B420F116}">
      <dgm:prSet phldrT="[Text]"/>
      <dgm:spPr/>
      <dgm:t>
        <a:bodyPr/>
        <a:lstStyle/>
        <a:p>
          <a:r>
            <a:rPr lang="en-US" dirty="0"/>
            <a:t>Identify Correlations</a:t>
          </a:r>
        </a:p>
      </dgm:t>
    </dgm:pt>
    <dgm:pt modelId="{858947EA-E156-4299-8EAC-03216BBFF0FD}" type="parTrans" cxnId="{0818CD36-085A-428F-9E95-1A269F729B19}">
      <dgm:prSet/>
      <dgm:spPr/>
      <dgm:t>
        <a:bodyPr/>
        <a:lstStyle/>
        <a:p>
          <a:endParaRPr lang="en-US"/>
        </a:p>
      </dgm:t>
    </dgm:pt>
    <dgm:pt modelId="{6471C50B-E548-4D59-A88F-F63C4DDB0818}" type="sibTrans" cxnId="{0818CD36-085A-428F-9E95-1A269F729B19}">
      <dgm:prSet/>
      <dgm:spPr/>
      <dgm:t>
        <a:bodyPr/>
        <a:lstStyle/>
        <a:p>
          <a:endParaRPr lang="en-US"/>
        </a:p>
      </dgm:t>
    </dgm:pt>
    <dgm:pt modelId="{64673F32-AB43-4962-AE35-EDA6CCD28137}" type="pres">
      <dgm:prSet presAssocID="{1E71937F-243E-4050-85CE-047386BA5BDA}" presName="Name0" presStyleCnt="0">
        <dgm:presLayoutVars>
          <dgm:dir/>
          <dgm:resizeHandles val="exact"/>
        </dgm:presLayoutVars>
      </dgm:prSet>
      <dgm:spPr/>
    </dgm:pt>
    <dgm:pt modelId="{273250A8-31E3-4D62-87A0-81CA4807F8F8}" type="pres">
      <dgm:prSet presAssocID="{45D35110-AEF9-4E05-AD49-3370FB0D2396}" presName="Name5" presStyleLbl="vennNode1" presStyleIdx="0" presStyleCnt="3">
        <dgm:presLayoutVars>
          <dgm:bulletEnabled val="1"/>
        </dgm:presLayoutVars>
      </dgm:prSet>
      <dgm:spPr/>
    </dgm:pt>
    <dgm:pt modelId="{E58F021D-FE51-49EF-86C1-B503E42CA649}" type="pres">
      <dgm:prSet presAssocID="{7086F45D-CB1D-4163-99CB-304419DE5407}" presName="space" presStyleCnt="0"/>
      <dgm:spPr/>
    </dgm:pt>
    <dgm:pt modelId="{BE28D107-30C8-456E-89E9-4A72C87A068E}" type="pres">
      <dgm:prSet presAssocID="{234AFEAC-A428-4FA5-9636-6D7A69615AC0}" presName="Name5" presStyleLbl="vennNode1" presStyleIdx="1" presStyleCnt="3">
        <dgm:presLayoutVars>
          <dgm:bulletEnabled val="1"/>
        </dgm:presLayoutVars>
      </dgm:prSet>
      <dgm:spPr/>
    </dgm:pt>
    <dgm:pt modelId="{2E89C81F-E30B-4C41-9385-1B39F10A4439}" type="pres">
      <dgm:prSet presAssocID="{D23C5090-9DC8-4A9B-AF10-2AC5BD79A37A}" presName="space" presStyleCnt="0"/>
      <dgm:spPr/>
    </dgm:pt>
    <dgm:pt modelId="{29ED3B8F-8DF8-4B06-B494-8E642D0AD24E}" type="pres">
      <dgm:prSet presAssocID="{5C88575C-7FA9-4B56-9931-2688B420F116}" presName="Name5" presStyleLbl="vennNode1" presStyleIdx="2" presStyleCnt="3">
        <dgm:presLayoutVars>
          <dgm:bulletEnabled val="1"/>
        </dgm:presLayoutVars>
      </dgm:prSet>
      <dgm:spPr/>
    </dgm:pt>
  </dgm:ptLst>
  <dgm:cxnLst>
    <dgm:cxn modelId="{0697E51F-33C0-4A45-A253-FA8E0D8DE450}" srcId="{1E71937F-243E-4050-85CE-047386BA5BDA}" destId="{234AFEAC-A428-4FA5-9636-6D7A69615AC0}" srcOrd="1" destOrd="0" parTransId="{E6B8A315-A3D7-4067-93A8-FF05703AB466}" sibTransId="{D23C5090-9DC8-4A9B-AF10-2AC5BD79A37A}"/>
    <dgm:cxn modelId="{0818CD36-085A-428F-9E95-1A269F729B19}" srcId="{1E71937F-243E-4050-85CE-047386BA5BDA}" destId="{5C88575C-7FA9-4B56-9931-2688B420F116}" srcOrd="2" destOrd="0" parTransId="{858947EA-E156-4299-8EAC-03216BBFF0FD}" sibTransId="{6471C50B-E548-4D59-A88F-F63C4DDB0818}"/>
    <dgm:cxn modelId="{B18A2C4F-3B29-45A6-BBFC-045AF50C28AA}" type="presOf" srcId="{1E71937F-243E-4050-85CE-047386BA5BDA}" destId="{64673F32-AB43-4962-AE35-EDA6CCD28137}" srcOrd="0" destOrd="0" presId="urn:microsoft.com/office/officeart/2005/8/layout/venn3"/>
    <dgm:cxn modelId="{2347F17B-4417-4A0E-8F8C-4918994CC3EC}" type="presOf" srcId="{5C88575C-7FA9-4B56-9931-2688B420F116}" destId="{29ED3B8F-8DF8-4B06-B494-8E642D0AD24E}" srcOrd="0" destOrd="0" presId="urn:microsoft.com/office/officeart/2005/8/layout/venn3"/>
    <dgm:cxn modelId="{F8B8028B-2D6D-47BE-A7B0-94B18ECEEA3C}" type="presOf" srcId="{45D35110-AEF9-4E05-AD49-3370FB0D2396}" destId="{273250A8-31E3-4D62-87A0-81CA4807F8F8}" srcOrd="0" destOrd="0" presId="urn:microsoft.com/office/officeart/2005/8/layout/venn3"/>
    <dgm:cxn modelId="{3FEC69A4-76B2-4F6E-9162-92E695F416A0}" srcId="{1E71937F-243E-4050-85CE-047386BA5BDA}" destId="{45D35110-AEF9-4E05-AD49-3370FB0D2396}" srcOrd="0" destOrd="0" parTransId="{DEE8009E-A643-4737-AD8A-E6533C4B5CA5}" sibTransId="{7086F45D-CB1D-4163-99CB-304419DE5407}"/>
    <dgm:cxn modelId="{67BDC3D9-E236-4CD7-8CEB-33BB83A08E78}" type="presOf" srcId="{234AFEAC-A428-4FA5-9636-6D7A69615AC0}" destId="{BE28D107-30C8-456E-89E9-4A72C87A068E}" srcOrd="0" destOrd="0" presId="urn:microsoft.com/office/officeart/2005/8/layout/venn3"/>
    <dgm:cxn modelId="{3E763718-1ABB-49AF-84ED-5D7760136BEC}" type="presParOf" srcId="{64673F32-AB43-4962-AE35-EDA6CCD28137}" destId="{273250A8-31E3-4D62-87A0-81CA4807F8F8}" srcOrd="0" destOrd="0" presId="urn:microsoft.com/office/officeart/2005/8/layout/venn3"/>
    <dgm:cxn modelId="{89A30981-0AF4-40E9-942B-A4DED527E1D0}" type="presParOf" srcId="{64673F32-AB43-4962-AE35-EDA6CCD28137}" destId="{E58F021D-FE51-49EF-86C1-B503E42CA649}" srcOrd="1" destOrd="0" presId="urn:microsoft.com/office/officeart/2005/8/layout/venn3"/>
    <dgm:cxn modelId="{2A6CFF06-7538-452C-901F-5891C0D0749A}" type="presParOf" srcId="{64673F32-AB43-4962-AE35-EDA6CCD28137}" destId="{BE28D107-30C8-456E-89E9-4A72C87A068E}" srcOrd="2" destOrd="0" presId="urn:microsoft.com/office/officeart/2005/8/layout/venn3"/>
    <dgm:cxn modelId="{591573DE-9AF6-4A6F-9421-AAE119CB6629}" type="presParOf" srcId="{64673F32-AB43-4962-AE35-EDA6CCD28137}" destId="{2E89C81F-E30B-4C41-9385-1B39F10A4439}" srcOrd="3" destOrd="0" presId="urn:microsoft.com/office/officeart/2005/8/layout/venn3"/>
    <dgm:cxn modelId="{D9DCCCD1-1FB0-47E7-838E-6CD00CAA0826}" type="presParOf" srcId="{64673F32-AB43-4962-AE35-EDA6CCD28137}" destId="{29ED3B8F-8DF8-4B06-B494-8E642D0AD24E}" srcOrd="4"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3250A8-31E3-4D62-87A0-81CA4807F8F8}">
      <dsp:nvSpPr>
        <dsp:cNvPr id="0" name=""/>
        <dsp:cNvSpPr/>
      </dsp:nvSpPr>
      <dsp:spPr>
        <a:xfrm>
          <a:off x="3571" y="1147630"/>
          <a:ext cx="3123406" cy="3123406"/>
        </a:xfrm>
        <a:prstGeom prst="ellipse">
          <a:avLst/>
        </a:prstGeom>
        <a:solidFill>
          <a:schemeClr val="accent4"/>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txBody>
        <a:bodyPr spcFirstLastPara="0" vert="horz" wrap="square" lIns="171891" tIns="27940" rIns="171891"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Develop Shared Understanding</a:t>
          </a:r>
        </a:p>
      </dsp:txBody>
      <dsp:txXfrm>
        <a:off x="460983" y="1605042"/>
        <a:ext cx="2208582" cy="2208582"/>
      </dsp:txXfrm>
    </dsp:sp>
    <dsp:sp modelId="{BE28D107-30C8-456E-89E9-4A72C87A068E}">
      <dsp:nvSpPr>
        <dsp:cNvPr id="0" name=""/>
        <dsp:cNvSpPr/>
      </dsp:nvSpPr>
      <dsp:spPr>
        <a:xfrm>
          <a:off x="2502296" y="1147630"/>
          <a:ext cx="3123406" cy="3123406"/>
        </a:xfrm>
        <a:prstGeom prst="ellipse">
          <a:avLst/>
        </a:prstGeom>
        <a:gradFill rotWithShape="0">
          <a:gsLst>
            <a:gs pos="0">
              <a:schemeClr val="accent5">
                <a:alpha val="50000"/>
                <a:hueOff val="-4966938"/>
                <a:satOff val="19906"/>
                <a:lumOff val="4314"/>
                <a:alphaOff val="0"/>
                <a:satMod val="103000"/>
                <a:lumMod val="102000"/>
                <a:tint val="94000"/>
              </a:schemeClr>
            </a:gs>
            <a:gs pos="50000">
              <a:schemeClr val="accent5">
                <a:alpha val="50000"/>
                <a:hueOff val="-4966938"/>
                <a:satOff val="19906"/>
                <a:lumOff val="4314"/>
                <a:alphaOff val="0"/>
                <a:satMod val="110000"/>
                <a:lumMod val="100000"/>
                <a:shade val="100000"/>
              </a:schemeClr>
            </a:gs>
            <a:gs pos="100000">
              <a:schemeClr val="accent5">
                <a:alpha val="50000"/>
                <a:hueOff val="-4966938"/>
                <a:satOff val="19906"/>
                <a:lumOff val="4314"/>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txBody>
        <a:bodyPr spcFirstLastPara="0" vert="horz" wrap="square" lIns="171891" tIns="27940" rIns="171891" bIns="27940" numCol="1" spcCol="1270" anchor="ctr" anchorCtr="0">
          <a:noAutofit/>
        </a:bodyPr>
        <a:lstStyle/>
        <a:p>
          <a:pPr marL="0" lvl="0" indent="0" algn="ctr" defTabSz="977900">
            <a:lnSpc>
              <a:spcPct val="90000"/>
            </a:lnSpc>
            <a:spcBef>
              <a:spcPct val="0"/>
            </a:spcBef>
            <a:spcAft>
              <a:spcPct val="35000"/>
            </a:spcAft>
            <a:buNone/>
          </a:pPr>
          <a:r>
            <a:rPr lang="en-US" sz="2200" kern="1200" dirty="0"/>
            <a:t>Identify Potential Inconsistencies</a:t>
          </a:r>
        </a:p>
      </dsp:txBody>
      <dsp:txXfrm>
        <a:off x="2959708" y="1605042"/>
        <a:ext cx="2208582" cy="2208582"/>
      </dsp:txXfrm>
    </dsp:sp>
    <dsp:sp modelId="{29ED3B8F-8DF8-4B06-B494-8E642D0AD24E}">
      <dsp:nvSpPr>
        <dsp:cNvPr id="0" name=""/>
        <dsp:cNvSpPr/>
      </dsp:nvSpPr>
      <dsp:spPr>
        <a:xfrm>
          <a:off x="5001021" y="1147630"/>
          <a:ext cx="3123406" cy="3123406"/>
        </a:xfrm>
        <a:prstGeom prst="ellipse">
          <a:avLst/>
        </a:prstGeom>
        <a:gradFill rotWithShape="0">
          <a:gsLst>
            <a:gs pos="0">
              <a:schemeClr val="accent5">
                <a:alpha val="50000"/>
                <a:hueOff val="-9933876"/>
                <a:satOff val="39811"/>
                <a:lumOff val="8628"/>
                <a:alphaOff val="0"/>
                <a:satMod val="103000"/>
                <a:lumMod val="102000"/>
                <a:tint val="94000"/>
              </a:schemeClr>
            </a:gs>
            <a:gs pos="50000">
              <a:schemeClr val="accent5">
                <a:alpha val="50000"/>
                <a:hueOff val="-9933876"/>
                <a:satOff val="39811"/>
                <a:lumOff val="8628"/>
                <a:alphaOff val="0"/>
                <a:satMod val="110000"/>
                <a:lumMod val="100000"/>
                <a:shade val="100000"/>
              </a:schemeClr>
            </a:gs>
            <a:gs pos="100000">
              <a:schemeClr val="accent5">
                <a:alpha val="50000"/>
                <a:hueOff val="-9933876"/>
                <a:satOff val="39811"/>
                <a:lumOff val="86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txBody>
        <a:bodyPr spcFirstLastPara="0" vert="horz" wrap="square" lIns="171891" tIns="27940" rIns="171891" bIns="27940" numCol="1" spcCol="1270" anchor="ctr" anchorCtr="0">
          <a:noAutofit/>
        </a:bodyPr>
        <a:lstStyle/>
        <a:p>
          <a:pPr marL="0" lvl="0" indent="0" algn="ctr" defTabSz="977900">
            <a:lnSpc>
              <a:spcPct val="90000"/>
            </a:lnSpc>
            <a:spcBef>
              <a:spcPct val="0"/>
            </a:spcBef>
            <a:spcAft>
              <a:spcPct val="35000"/>
            </a:spcAft>
            <a:buNone/>
          </a:pPr>
          <a:r>
            <a:rPr lang="en-US" sz="2200" kern="1200" dirty="0"/>
            <a:t>Consolidate &amp; Reduce</a:t>
          </a:r>
        </a:p>
      </dsp:txBody>
      <dsp:txXfrm>
        <a:off x="5458433" y="1605042"/>
        <a:ext cx="2208582" cy="22085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3250A8-31E3-4D62-87A0-81CA4807F8F8}">
      <dsp:nvSpPr>
        <dsp:cNvPr id="0" name=""/>
        <dsp:cNvSpPr/>
      </dsp:nvSpPr>
      <dsp:spPr>
        <a:xfrm>
          <a:off x="3571" y="1147630"/>
          <a:ext cx="3123406" cy="3123406"/>
        </a:xfrm>
        <a:prstGeom prst="ellipse">
          <a:avLst/>
        </a:prstGeom>
        <a:solidFill>
          <a:schemeClr val="accent4"/>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txBody>
        <a:bodyPr spcFirstLastPara="0" vert="horz" wrap="square" lIns="171891" tIns="34290" rIns="171891" bIns="34290" numCol="1" spcCol="1270" anchor="ctr" anchorCtr="0">
          <a:noAutofit/>
        </a:bodyPr>
        <a:lstStyle/>
        <a:p>
          <a:pPr marL="0" lvl="0" indent="0" algn="ctr" defTabSz="1200150">
            <a:lnSpc>
              <a:spcPct val="90000"/>
            </a:lnSpc>
            <a:spcBef>
              <a:spcPct val="0"/>
            </a:spcBef>
            <a:spcAft>
              <a:spcPct val="35000"/>
            </a:spcAft>
            <a:buNone/>
          </a:pPr>
          <a:r>
            <a:rPr lang="en-US" sz="2700" kern="1200" dirty="0"/>
            <a:t>Cross-Check</a:t>
          </a:r>
        </a:p>
      </dsp:txBody>
      <dsp:txXfrm>
        <a:off x="460983" y="1605042"/>
        <a:ext cx="2208582" cy="2208582"/>
      </dsp:txXfrm>
    </dsp:sp>
    <dsp:sp modelId="{BE28D107-30C8-456E-89E9-4A72C87A068E}">
      <dsp:nvSpPr>
        <dsp:cNvPr id="0" name=""/>
        <dsp:cNvSpPr/>
      </dsp:nvSpPr>
      <dsp:spPr>
        <a:xfrm>
          <a:off x="2502296" y="1147630"/>
          <a:ext cx="3123406" cy="3123406"/>
        </a:xfrm>
        <a:prstGeom prst="ellipse">
          <a:avLst/>
        </a:prstGeom>
        <a:gradFill rotWithShape="0">
          <a:gsLst>
            <a:gs pos="0">
              <a:schemeClr val="accent5">
                <a:alpha val="50000"/>
                <a:hueOff val="-4966938"/>
                <a:satOff val="19906"/>
                <a:lumOff val="4314"/>
                <a:alphaOff val="0"/>
                <a:satMod val="103000"/>
                <a:lumMod val="102000"/>
                <a:tint val="94000"/>
              </a:schemeClr>
            </a:gs>
            <a:gs pos="50000">
              <a:schemeClr val="accent5">
                <a:alpha val="50000"/>
                <a:hueOff val="-4966938"/>
                <a:satOff val="19906"/>
                <a:lumOff val="4314"/>
                <a:alphaOff val="0"/>
                <a:satMod val="110000"/>
                <a:lumMod val="100000"/>
                <a:shade val="100000"/>
              </a:schemeClr>
            </a:gs>
            <a:gs pos="100000">
              <a:schemeClr val="accent5">
                <a:alpha val="50000"/>
                <a:hueOff val="-4966938"/>
                <a:satOff val="19906"/>
                <a:lumOff val="4314"/>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txBody>
        <a:bodyPr spcFirstLastPara="0" vert="horz" wrap="square" lIns="171891" tIns="34290" rIns="171891" bIns="34290" numCol="1" spcCol="1270" anchor="ctr" anchorCtr="0">
          <a:noAutofit/>
        </a:bodyPr>
        <a:lstStyle/>
        <a:p>
          <a:pPr marL="0" lvl="0" indent="0" algn="ctr" defTabSz="1200150">
            <a:lnSpc>
              <a:spcPct val="90000"/>
            </a:lnSpc>
            <a:spcBef>
              <a:spcPct val="0"/>
            </a:spcBef>
            <a:spcAft>
              <a:spcPct val="35000"/>
            </a:spcAft>
            <a:buNone/>
          </a:pPr>
          <a:r>
            <a:rPr lang="en-US" sz="2700" kern="1200" dirty="0"/>
            <a:t>Iterate</a:t>
          </a:r>
        </a:p>
      </dsp:txBody>
      <dsp:txXfrm>
        <a:off x="2959708" y="1605042"/>
        <a:ext cx="2208582" cy="2208582"/>
      </dsp:txXfrm>
    </dsp:sp>
    <dsp:sp modelId="{29ED3B8F-8DF8-4B06-B494-8E642D0AD24E}">
      <dsp:nvSpPr>
        <dsp:cNvPr id="0" name=""/>
        <dsp:cNvSpPr/>
      </dsp:nvSpPr>
      <dsp:spPr>
        <a:xfrm>
          <a:off x="5001021" y="1147630"/>
          <a:ext cx="3123406" cy="3123406"/>
        </a:xfrm>
        <a:prstGeom prst="ellipse">
          <a:avLst/>
        </a:prstGeom>
        <a:gradFill rotWithShape="0">
          <a:gsLst>
            <a:gs pos="0">
              <a:schemeClr val="accent5">
                <a:alpha val="50000"/>
                <a:hueOff val="-9933876"/>
                <a:satOff val="39811"/>
                <a:lumOff val="8628"/>
                <a:alphaOff val="0"/>
                <a:satMod val="103000"/>
                <a:lumMod val="102000"/>
                <a:tint val="94000"/>
              </a:schemeClr>
            </a:gs>
            <a:gs pos="50000">
              <a:schemeClr val="accent5">
                <a:alpha val="50000"/>
                <a:hueOff val="-9933876"/>
                <a:satOff val="39811"/>
                <a:lumOff val="8628"/>
                <a:alphaOff val="0"/>
                <a:satMod val="110000"/>
                <a:lumMod val="100000"/>
                <a:shade val="100000"/>
              </a:schemeClr>
            </a:gs>
            <a:gs pos="100000">
              <a:schemeClr val="accent5">
                <a:alpha val="50000"/>
                <a:hueOff val="-9933876"/>
                <a:satOff val="39811"/>
                <a:lumOff val="86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txBody>
        <a:bodyPr spcFirstLastPara="0" vert="horz" wrap="square" lIns="171891" tIns="34290" rIns="171891" bIns="34290" numCol="1" spcCol="1270" anchor="ctr" anchorCtr="0">
          <a:noAutofit/>
        </a:bodyPr>
        <a:lstStyle/>
        <a:p>
          <a:pPr marL="0" lvl="0" indent="0" algn="ctr" defTabSz="1200150">
            <a:lnSpc>
              <a:spcPct val="90000"/>
            </a:lnSpc>
            <a:spcBef>
              <a:spcPct val="0"/>
            </a:spcBef>
            <a:spcAft>
              <a:spcPct val="35000"/>
            </a:spcAft>
            <a:buNone/>
          </a:pPr>
          <a:r>
            <a:rPr lang="en-US" sz="2700" kern="1200" dirty="0"/>
            <a:t>Identify Correlations</a:t>
          </a:r>
        </a:p>
      </dsp:txBody>
      <dsp:txXfrm>
        <a:off x="5458433" y="1605042"/>
        <a:ext cx="2208582" cy="2208582"/>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5317963" y="1"/>
            <a:ext cx="4068339" cy="356357"/>
          </a:xfrm>
          <a:prstGeom prst="rect">
            <a:avLst/>
          </a:prstGeom>
        </p:spPr>
        <p:txBody>
          <a:bodyPr vert="horz" lIns="94229" tIns="47114" rIns="94229" bIns="47114" rtlCol="0"/>
          <a:lstStyle>
            <a:lvl1pPr algn="r">
              <a:defRPr sz="1200"/>
            </a:lvl1pPr>
          </a:lstStyle>
          <a:p>
            <a:fld id="{7CCA049B-3A46-4BDA-A8F5-2925B00FE570}" type="datetimeFigureOut">
              <a:rPr lang="en-US" smtClean="0"/>
              <a:t>12/1/2019</a:t>
            </a:fld>
            <a:endParaRPr lang="en-US"/>
          </a:p>
        </p:txBody>
      </p:sp>
      <p:sp>
        <p:nvSpPr>
          <p:cNvPr id="4" name="Footer Placeholder 3"/>
          <p:cNvSpPr>
            <a:spLocks noGrp="1"/>
          </p:cNvSpPr>
          <p:nvPr>
            <p:ph type="ftr" sz="quarter" idx="2"/>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5317963" y="6746119"/>
            <a:ext cx="4068339" cy="356356"/>
          </a:xfrm>
          <a:prstGeom prst="rect">
            <a:avLst/>
          </a:prstGeom>
        </p:spPr>
        <p:txBody>
          <a:bodyPr vert="horz" lIns="94229" tIns="47114" rIns="94229" bIns="47114" rtlCol="0" anchor="b"/>
          <a:lstStyle>
            <a:lvl1pPr algn="r">
              <a:defRPr sz="1200"/>
            </a:lvl1pPr>
          </a:lstStyle>
          <a:p>
            <a:fld id="{DBAA5490-FD59-4087-AC7E-016E8A4124C4}" type="slidenum">
              <a:rPr lang="en-US" smtClean="0"/>
              <a:t>‹#›</a:t>
            </a:fld>
            <a:endParaRPr lang="en-US"/>
          </a:p>
        </p:txBody>
      </p:sp>
    </p:spTree>
    <p:extLst>
      <p:ext uri="{BB962C8B-B14F-4D97-AF65-F5344CB8AC3E}">
        <p14:creationId xmlns:p14="http://schemas.microsoft.com/office/powerpoint/2010/main" val="79109266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3.jpg>
</file>

<file path=ppt/media/image4.jp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5317963" y="1"/>
            <a:ext cx="4068339" cy="356357"/>
          </a:xfrm>
          <a:prstGeom prst="rect">
            <a:avLst/>
          </a:prstGeom>
        </p:spPr>
        <p:txBody>
          <a:bodyPr vert="horz" lIns="94229" tIns="47114" rIns="94229" bIns="47114" rtlCol="0"/>
          <a:lstStyle>
            <a:lvl1pPr algn="r">
              <a:defRPr sz="1200"/>
            </a:lvl1pPr>
          </a:lstStyle>
          <a:p>
            <a:fld id="{44C46CEC-428A-4DD0-A7C7-21AF8DE33E93}" type="datetimeFigureOut">
              <a:rPr lang="en-US" smtClean="0"/>
              <a:t>12/1/2019</a:t>
            </a:fld>
            <a:endParaRPr lang="en-US"/>
          </a:p>
        </p:txBody>
      </p:sp>
      <p:sp>
        <p:nvSpPr>
          <p:cNvPr id="4" name="Slide Image Placeholder 3"/>
          <p:cNvSpPr>
            <a:spLocks noGrp="1" noRot="1" noChangeAspect="1"/>
          </p:cNvSpPr>
          <p:nvPr>
            <p:ph type="sldImg" idx="2"/>
          </p:nvPr>
        </p:nvSpPr>
        <p:spPr>
          <a:xfrm>
            <a:off x="2563813" y="887413"/>
            <a:ext cx="4260850" cy="2397125"/>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938848" y="3418066"/>
            <a:ext cx="7510780" cy="2796600"/>
          </a:xfrm>
          <a:prstGeom prst="rect">
            <a:avLst/>
          </a:prstGeom>
        </p:spPr>
        <p:txBody>
          <a:bodyPr vert="horz" lIns="94229" tIns="47114" rIns="94229" bIns="4711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5317963" y="6746119"/>
            <a:ext cx="4068339" cy="356356"/>
          </a:xfrm>
          <a:prstGeom prst="rect">
            <a:avLst/>
          </a:prstGeom>
        </p:spPr>
        <p:txBody>
          <a:bodyPr vert="horz" lIns="94229" tIns="47114" rIns="94229" bIns="47114" rtlCol="0" anchor="b"/>
          <a:lstStyle>
            <a:lvl1pPr algn="r">
              <a:defRPr sz="1200"/>
            </a:lvl1pPr>
          </a:lstStyle>
          <a:p>
            <a:fld id="{4CBCEA92-F142-4D57-B507-37BDAF44710C}" type="slidenum">
              <a:rPr lang="en-US" smtClean="0"/>
              <a:t>‹#›</a:t>
            </a:fld>
            <a:endParaRPr lang="en-US"/>
          </a:p>
        </p:txBody>
      </p:sp>
    </p:spTree>
    <p:extLst>
      <p:ext uri="{BB962C8B-B14F-4D97-AF65-F5344CB8AC3E}">
        <p14:creationId xmlns:p14="http://schemas.microsoft.com/office/powerpoint/2010/main" val="1402020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washingtonexaminer.com/opinion/op-eds/douglass-county-heres-how-dc-can-gain-congressional-representation-through-retrocession-to-maryland"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washingtonexaminer.com/opinion/op-eds/douglass-county-heres-how-dc-can-gain-congressional-representation-through-retrocession-to-maryland"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Maryland’s Open Data Portal is a repository containing wide-ranging data from acres of cover crop to youth homicide. Data are conveniently grouped by county, city, or other jurisdiction. We are specifically interested in population and education data, because anecdotally, people talk about how different Montgomery county is compared to other areas in the state. We want to see if this is really the case. How much do Maryland counties vary in terms of demographics, resources, and other attributes? Is Montgomery county a hot spot of income and resources? In this project, we will specifically look for themes related to education that could be used by State and County governments to inform where resources and services could have the biggest impact, by comparing and contrasting the highest and lowest performing counties.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Attribution: iStock Retrieved from </a:t>
            </a:r>
            <a:r>
              <a:rPr lang="en-US" dirty="0">
                <a:hlinkClick r:id="rId3"/>
              </a:rPr>
              <a:t>https://www.washingtonexaminer.com/opinion/op-eds/douglass-county-heres-how-dc-can-gain-congressional-representation-through-retrocession-to-maryland</a:t>
            </a:r>
            <a:endParaRPr lang="en-US" dirty="0"/>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a:t>
            </a:fld>
            <a:endParaRPr lang="en-US"/>
          </a:p>
        </p:txBody>
      </p:sp>
    </p:spTree>
    <p:extLst>
      <p:ext uri="{BB962C8B-B14F-4D97-AF65-F5344CB8AC3E}">
        <p14:creationId xmlns:p14="http://schemas.microsoft.com/office/powerpoint/2010/main" val="20768360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Race did not have a strong correlation with HS graduation rates, except for the percentage of the population that identified as either Asian Only or Black only. Both these groups see a moderate positive correlation with increased HS graduation rates. The r-squared score for this was low, indicating that this is an area that could use further research to attain a more accurate model. </a:t>
            </a:r>
          </a:p>
          <a:p>
            <a:endParaRPr lang="en-US" dirty="0"/>
          </a:p>
        </p:txBody>
      </p:sp>
      <p:sp>
        <p:nvSpPr>
          <p:cNvPr id="4" name="Slide Number Placeholder 3"/>
          <p:cNvSpPr>
            <a:spLocks noGrp="1"/>
          </p:cNvSpPr>
          <p:nvPr>
            <p:ph type="sldNum" sz="quarter" idx="5"/>
          </p:nvPr>
        </p:nvSpPr>
        <p:spPr/>
        <p:txBody>
          <a:bodyPr/>
          <a:lstStyle/>
          <a:p>
            <a:fld id="{4CBCEA92-F142-4D57-B507-37BDAF44710C}" type="slidenum">
              <a:rPr lang="en-US" smtClean="0"/>
              <a:t>10</a:t>
            </a:fld>
            <a:endParaRPr lang="en-US"/>
          </a:p>
        </p:txBody>
      </p:sp>
    </p:spTree>
    <p:extLst>
      <p:ext uri="{BB962C8B-B14F-4D97-AF65-F5344CB8AC3E}">
        <p14:creationId xmlns:p14="http://schemas.microsoft.com/office/powerpoint/2010/main" val="29287456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an overarching look to see how Maryland compares to the rest of the United States. As of 2018, Maryland’s statewide average graduation rate is 91%, which as you can see is on par with most of the country. </a:t>
            </a:r>
          </a:p>
        </p:txBody>
      </p:sp>
      <p:sp>
        <p:nvSpPr>
          <p:cNvPr id="4" name="Slide Number Placeholder 3"/>
          <p:cNvSpPr>
            <a:spLocks noGrp="1"/>
          </p:cNvSpPr>
          <p:nvPr>
            <p:ph type="sldNum" sz="quarter" idx="5"/>
          </p:nvPr>
        </p:nvSpPr>
        <p:spPr/>
        <p:txBody>
          <a:bodyPr/>
          <a:lstStyle/>
          <a:p>
            <a:fld id="{4CBCEA92-F142-4D57-B507-37BDAF44710C}" type="slidenum">
              <a:rPr lang="en-US" smtClean="0"/>
              <a:t>11</a:t>
            </a:fld>
            <a:endParaRPr lang="en-US"/>
          </a:p>
        </p:txBody>
      </p:sp>
    </p:spTree>
    <p:extLst>
      <p:ext uri="{BB962C8B-B14F-4D97-AF65-F5344CB8AC3E}">
        <p14:creationId xmlns:p14="http://schemas.microsoft.com/office/powerpoint/2010/main" val="13926280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difficult to tell what is driving these numbers. Most data points have no correlation with spending. A modest correlation was found with unemployment rate and the percentage of the population that identified as White Alone or our calculated percentage of those who did not. Unemployment rates have a positive correlation with public school spending, indicating that more funds are allocated in areas of need. There are clearly other factors at play, perhaps tax rates, gambling income, or federal allocations, and this is an area for further research. </a:t>
            </a:r>
          </a:p>
          <a:p>
            <a:endParaRPr lang="en-US" dirty="0"/>
          </a:p>
        </p:txBody>
      </p:sp>
      <p:sp>
        <p:nvSpPr>
          <p:cNvPr id="4" name="Slide Number Placeholder 3"/>
          <p:cNvSpPr>
            <a:spLocks noGrp="1"/>
          </p:cNvSpPr>
          <p:nvPr>
            <p:ph type="sldNum" sz="quarter" idx="5"/>
          </p:nvPr>
        </p:nvSpPr>
        <p:spPr/>
        <p:txBody>
          <a:bodyPr/>
          <a:lstStyle/>
          <a:p>
            <a:fld id="{4CBCEA92-F142-4D57-B507-37BDAF44710C}" type="slidenum">
              <a:rPr lang="en-US" smtClean="0"/>
              <a:t>12</a:t>
            </a:fld>
            <a:endParaRPr lang="en-US"/>
          </a:p>
        </p:txBody>
      </p:sp>
    </p:spTree>
    <p:extLst>
      <p:ext uri="{BB962C8B-B14F-4D97-AF65-F5344CB8AC3E}">
        <p14:creationId xmlns:p14="http://schemas.microsoft.com/office/powerpoint/2010/main" val="5090698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Class size appears to be driven predominantly by economic factors. The only data points that showed a correlation to class size were the cost of living index and median household income. As those rates increase, so does the Student-to-teacher ratio. This could indicate that students in wealthier counties have perhaps more enrichment/services available to them, leading to fewer behavioral problems, thus requiring less teachers to manage. This is purely speculation and is an area for further research.</a:t>
            </a:r>
          </a:p>
          <a:p>
            <a:endParaRPr lang="en-US" dirty="0"/>
          </a:p>
        </p:txBody>
      </p:sp>
      <p:sp>
        <p:nvSpPr>
          <p:cNvPr id="4" name="Slide Number Placeholder 3"/>
          <p:cNvSpPr>
            <a:spLocks noGrp="1"/>
          </p:cNvSpPr>
          <p:nvPr>
            <p:ph type="sldNum" sz="quarter" idx="5"/>
          </p:nvPr>
        </p:nvSpPr>
        <p:spPr/>
        <p:txBody>
          <a:bodyPr/>
          <a:lstStyle/>
          <a:p>
            <a:fld id="{4CBCEA92-F142-4D57-B507-37BDAF44710C}" type="slidenum">
              <a:rPr lang="en-US" smtClean="0"/>
              <a:t>13</a:t>
            </a:fld>
            <a:endParaRPr lang="en-US"/>
          </a:p>
        </p:txBody>
      </p:sp>
    </p:spTree>
    <p:extLst>
      <p:ext uri="{BB962C8B-B14F-4D97-AF65-F5344CB8AC3E}">
        <p14:creationId xmlns:p14="http://schemas.microsoft.com/office/powerpoint/2010/main" val="24435515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kern="1200" dirty="0">
                <a:solidFill>
                  <a:schemeClr val="tx1"/>
                </a:solidFill>
                <a:effectLst/>
                <a:latin typeface="+mn-lt"/>
                <a:ea typeface="+mn-ea"/>
                <a:cs typeface="+mn-cs"/>
              </a:rPr>
              <a:t>As expected, the data points that specifically factor into a quality of life calculation had high statistical significance. This included Median household income, percent of families in poverty and unemployment. Cost of living increases as the median household decreases and the percentage of families in poverty and unemployment rate decreases. </a:t>
            </a:r>
            <a:r>
              <a:rPr lang="en-US" sz="1200" b="0" i="0" u="none" strike="noStrike" kern="1200" dirty="0">
                <a:solidFill>
                  <a:schemeClr val="tx1"/>
                </a:solidFill>
                <a:effectLst/>
                <a:latin typeface="+mn-lt"/>
                <a:ea typeface="+mn-ea"/>
                <a:cs typeface="+mn-cs"/>
              </a:rPr>
              <a:t>Exceptions are Baltimore City and Somerset County that they have a higher rate of families in poverty with relatively low Cost of Living Index.</a:t>
            </a:r>
            <a:endParaRPr lang="en-US" b="0" dirty="0">
              <a:effectLst/>
            </a:endParaRPr>
          </a:p>
          <a:p>
            <a:endParaRPr lang="en-US" b="1" dirty="0"/>
          </a:p>
        </p:txBody>
      </p:sp>
      <p:sp>
        <p:nvSpPr>
          <p:cNvPr id="4" name="Slide Number Placeholder 3"/>
          <p:cNvSpPr>
            <a:spLocks noGrp="1"/>
          </p:cNvSpPr>
          <p:nvPr>
            <p:ph type="sldNum" sz="quarter" idx="5"/>
          </p:nvPr>
        </p:nvSpPr>
        <p:spPr/>
        <p:txBody>
          <a:bodyPr/>
          <a:lstStyle/>
          <a:p>
            <a:fld id="{4CBCEA92-F142-4D57-B507-37BDAF44710C}" type="slidenum">
              <a:rPr lang="en-US" smtClean="0"/>
              <a:t>14</a:t>
            </a:fld>
            <a:endParaRPr lang="en-US"/>
          </a:p>
        </p:txBody>
      </p:sp>
    </p:spTree>
    <p:extLst>
      <p:ext uri="{BB962C8B-B14F-4D97-AF65-F5344CB8AC3E}">
        <p14:creationId xmlns:p14="http://schemas.microsoft.com/office/powerpoint/2010/main" val="18118133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Interestingly, race seemed to show up as moderately significant, though it may be more telling of that race’s predilection toward higher income levels. On the left, are populations that identified as Asian Alone, Hispanic/Latino (as an ethnicity, not race), Biracial, or other. Each of those showed a moderate to highly significant positive correlation.</a:t>
            </a:r>
          </a:p>
          <a:p>
            <a:endParaRPr lang="en-US" b="0" dirty="0"/>
          </a:p>
        </p:txBody>
      </p:sp>
      <p:sp>
        <p:nvSpPr>
          <p:cNvPr id="4" name="Slide Number Placeholder 3"/>
          <p:cNvSpPr>
            <a:spLocks noGrp="1"/>
          </p:cNvSpPr>
          <p:nvPr>
            <p:ph type="sldNum" sz="quarter" idx="5"/>
          </p:nvPr>
        </p:nvSpPr>
        <p:spPr/>
        <p:txBody>
          <a:bodyPr/>
          <a:lstStyle/>
          <a:p>
            <a:fld id="{4CBCEA92-F142-4D57-B507-37BDAF44710C}" type="slidenum">
              <a:rPr lang="en-US" smtClean="0"/>
              <a:t>15</a:t>
            </a:fld>
            <a:endParaRPr lang="en-US"/>
          </a:p>
        </p:txBody>
      </p:sp>
    </p:spTree>
    <p:extLst>
      <p:ext uri="{BB962C8B-B14F-4D97-AF65-F5344CB8AC3E}">
        <p14:creationId xmlns:p14="http://schemas.microsoft.com/office/powerpoint/2010/main" val="38644069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This dual axis chart demonstrates the correlation between the Number of High School Graduates and Bachelor's Attainment percentage in 2018. In this case the correlation is statistically significant with a P-value of .0005. Estimated 2028  High School graduates is also plotted with the orange Marks. The reason for this is that if the linear model holds true, then we should be able to predict Bachelors degree attainment in the future given the predicted graduates for 2028. Another reason for plotting on the same graph is to see if the correlation line would still follow the same pattern and if there would not be too many outliers. In this case, there are no clear outliers. </a:t>
            </a:r>
            <a:endParaRPr lang="en-US" b="0" dirty="0">
              <a:effectLst/>
            </a:endParaRPr>
          </a:p>
          <a:p>
            <a:pPr rtl="0"/>
            <a:br>
              <a:rPr lang="en-US" dirty="0"/>
            </a:br>
            <a:r>
              <a:rPr lang="en-US" sz="1200" b="0" i="0" u="none" strike="noStrike" kern="1200" dirty="0">
                <a:solidFill>
                  <a:schemeClr val="tx1"/>
                </a:solidFill>
                <a:effectLst/>
                <a:latin typeface="+mn-lt"/>
                <a:ea typeface="+mn-ea"/>
                <a:cs typeface="+mn-cs"/>
              </a:rPr>
              <a:t>Furthermore, we can see from the chart that by 2028, the high school graduates are predicted to grow by over 15% in Dorchester, Howard and Ann Arundel Counties; and at least 10% Montgomery, Charles, Worcester, Baltimore, Prince George’s, and Frederick Counties. It is notable that there are quite a few counties whose estimated high school graduates by 2028 is expected to decline by as much as 9% in Cecil, Baltimore City, Queen Anne’s, Carroll, and Garrett Counties. This relationship can be seen in the color-coded chart, in that orange marks for 2028, would be to the left of the blue if growth is expected. </a:t>
            </a:r>
            <a:br>
              <a:rPr lang="en-US" dirty="0"/>
            </a:br>
            <a:endParaRPr lang="en-US" dirty="0"/>
          </a:p>
        </p:txBody>
      </p:sp>
      <p:sp>
        <p:nvSpPr>
          <p:cNvPr id="4" name="Slide Number Placeholder 3"/>
          <p:cNvSpPr>
            <a:spLocks noGrp="1"/>
          </p:cNvSpPr>
          <p:nvPr>
            <p:ph type="sldNum" sz="quarter" idx="5"/>
          </p:nvPr>
        </p:nvSpPr>
        <p:spPr/>
        <p:txBody>
          <a:bodyPr/>
          <a:lstStyle/>
          <a:p>
            <a:fld id="{4CBCEA92-F142-4D57-B507-37BDAF44710C}" type="slidenum">
              <a:rPr lang="en-US" smtClean="0"/>
              <a:t>16</a:t>
            </a:fld>
            <a:endParaRPr lang="en-US"/>
          </a:p>
        </p:txBody>
      </p:sp>
    </p:spTree>
    <p:extLst>
      <p:ext uri="{BB962C8B-B14F-4D97-AF65-F5344CB8AC3E}">
        <p14:creationId xmlns:p14="http://schemas.microsoft.com/office/powerpoint/2010/main" val="22644466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1" i="0" u="none" strike="noStrike" kern="1200" dirty="0">
                <a:solidFill>
                  <a:schemeClr val="tx1"/>
                </a:solidFill>
                <a:effectLst/>
                <a:latin typeface="+mn-lt"/>
                <a:ea typeface="+mn-ea"/>
                <a:cs typeface="+mn-cs"/>
              </a:rPr>
              <a:t>Discuss the implications of the findings to our specific stakeholders. </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For people who are considering moving to Maryland, if the quality of life takes priority when choosing the county to settle in, Howard County, Montgomery County and Calvert County are good places to consider.</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For state and county governments, the worst performing areas should be investigated. For example, Baltimore city and Somerset County. Compared to well performing counties, while their education expenditures are sufficient, their high school attainments are lower than other counties.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For NGO and advocates, they may be interested to look at those counties that receive least educational resources. They would launch campaigns and look for alternative ways to help areas to get educational resources as many as possible. </a:t>
            </a:r>
          </a:p>
          <a:p>
            <a:endParaRPr lang="en-US" dirty="0"/>
          </a:p>
          <a:p>
            <a:r>
              <a:rPr lang="en-US" dirty="0"/>
              <a:t>Further research would be recommended to tease out moderately correlated data where the r-squared is low. This indicates that the model does not explain the data well. Areas would include race as related to high school attainment, Cost of Living and Median Household income as it related to the Student-to-Teacher ratio, and Unemployment Rates and Racial Demographics as related to Quality of Life. </a:t>
            </a:r>
          </a:p>
        </p:txBody>
      </p:sp>
      <p:sp>
        <p:nvSpPr>
          <p:cNvPr id="4" name="Slide Number Placeholder 3"/>
          <p:cNvSpPr>
            <a:spLocks noGrp="1"/>
          </p:cNvSpPr>
          <p:nvPr>
            <p:ph type="sldNum" sz="quarter" idx="10"/>
          </p:nvPr>
        </p:nvSpPr>
        <p:spPr/>
        <p:txBody>
          <a:bodyPr/>
          <a:lstStyle/>
          <a:p>
            <a:fld id="{4CBCEA92-F142-4D57-B507-37BDAF44710C}" type="slidenum">
              <a:rPr lang="en-US" smtClean="0"/>
              <a:t>17</a:t>
            </a:fld>
            <a:endParaRPr lang="en-US"/>
          </a:p>
        </p:txBody>
      </p:sp>
    </p:spTree>
    <p:extLst>
      <p:ext uri="{BB962C8B-B14F-4D97-AF65-F5344CB8AC3E}">
        <p14:creationId xmlns:p14="http://schemas.microsoft.com/office/powerpoint/2010/main" val="24954668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True/False shows up on click. Slide displays questions first, then each column’s true/false displays on separate clicks.</a:t>
            </a:r>
          </a:p>
        </p:txBody>
      </p:sp>
      <p:sp>
        <p:nvSpPr>
          <p:cNvPr id="4" name="Slide Number Placeholder 3"/>
          <p:cNvSpPr>
            <a:spLocks noGrp="1"/>
          </p:cNvSpPr>
          <p:nvPr>
            <p:ph type="sldNum" sz="quarter" idx="5"/>
          </p:nvPr>
        </p:nvSpPr>
        <p:spPr/>
        <p:txBody>
          <a:bodyPr/>
          <a:lstStyle/>
          <a:p>
            <a:fld id="{4CBCEA92-F142-4D57-B507-37BDAF44710C}" type="slidenum">
              <a:rPr lang="en-US" smtClean="0"/>
              <a:t>18</a:t>
            </a:fld>
            <a:endParaRPr lang="en-US"/>
          </a:p>
        </p:txBody>
      </p:sp>
    </p:spTree>
    <p:extLst>
      <p:ext uri="{BB962C8B-B14F-4D97-AF65-F5344CB8AC3E}">
        <p14:creationId xmlns:p14="http://schemas.microsoft.com/office/powerpoint/2010/main" val="4048989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1" i="0" u="none" strike="noStrike" kern="1200" dirty="0">
                <a:solidFill>
                  <a:schemeClr val="tx1"/>
                </a:solidFill>
                <a:effectLst/>
                <a:latin typeface="+mn-lt"/>
                <a:ea typeface="+mn-ea"/>
                <a:cs typeface="+mn-cs"/>
              </a:rPr>
              <a:t>What are some key takeaways from our analysis? </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Prince George’s was highlighted to show it as an outlier for HS attainment. High cost of living, how HS attainment percentage. </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Education cannot be emphasized enough. To help improve a county’s quality of life, education should be the first thing to take care of. </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To invest more in public schools does not necessarily lead to a better quality of life for a county. </a:t>
            </a:r>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19</a:t>
            </a:fld>
            <a:endParaRPr lang="en-US"/>
          </a:p>
        </p:txBody>
      </p:sp>
    </p:spTree>
    <p:extLst>
      <p:ext uri="{BB962C8B-B14F-4D97-AF65-F5344CB8AC3E}">
        <p14:creationId xmlns:p14="http://schemas.microsoft.com/office/powerpoint/2010/main" val="603005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0" u="none" strike="noStrike" kern="1200" dirty="0">
                <a:solidFill>
                  <a:schemeClr val="tx1"/>
                </a:solidFill>
                <a:effectLst/>
                <a:latin typeface="+mn-lt"/>
                <a:ea typeface="+mn-ea"/>
                <a:cs typeface="+mn-cs"/>
              </a:rPr>
              <a:t>Questions this data set might help answer</a:t>
            </a:r>
            <a:endParaRPr lang="en-US" b="0" dirty="0">
              <a:effectLst/>
            </a:endParaRPr>
          </a:p>
          <a:p>
            <a:pPr rtl="0"/>
            <a:r>
              <a:rPr lang="en-US" sz="1200" b="1" i="0" u="none" strike="noStrike" kern="1200" dirty="0">
                <a:solidFill>
                  <a:schemeClr val="tx1"/>
                </a:solidFill>
                <a:effectLst/>
                <a:latin typeface="+mn-lt"/>
                <a:ea typeface="+mn-ea"/>
                <a:cs typeface="+mn-cs"/>
              </a:rPr>
              <a:t>Prescriptive</a:t>
            </a:r>
            <a:endParaRPr lang="en-US" b="1" dirty="0">
              <a:effectLst/>
            </a:endParaRP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What, if any, are the differences between the highest and lowest performing counties in terms of High School Attainment? Can we identify any trends/correlations?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Is there a relationship between the cost of living, average income, poverty rate, and/or the amount of money the county spends on education per student?</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How does the state of Maryland compare to the rest of the country in terms of educational outcomes, education costs, etc.?</a:t>
            </a:r>
          </a:p>
          <a:p>
            <a:pPr rtl="0"/>
            <a:br>
              <a:rPr lang="en-US" b="0" dirty="0">
                <a:effectLst/>
              </a:rPr>
            </a:br>
            <a:r>
              <a:rPr lang="en-US" sz="1200" b="1" i="0" u="none" strike="noStrike" kern="1200" dirty="0">
                <a:solidFill>
                  <a:schemeClr val="tx1"/>
                </a:solidFill>
                <a:effectLst/>
                <a:latin typeface="+mn-lt"/>
                <a:ea typeface="+mn-ea"/>
                <a:cs typeface="+mn-cs"/>
              </a:rPr>
              <a:t>Predictive</a:t>
            </a:r>
            <a:endParaRPr lang="en-US" b="1" dirty="0">
              <a:effectLst/>
            </a:endParaRP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Does an increase in public school expenditures correlate to an increase in graduation rates, decrease in unemployment and/or a higher average income? Is this predictable - as in increasing expenditures by x% would raise attainment y%?</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Based on projected high school enrollment rates how many more graduates will we see 10 years from now?</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Based on known graduation rates for 2010-2017, can we predict graduation rates by race 10 years from now?</a:t>
            </a:r>
          </a:p>
          <a:p>
            <a:pPr rtl="0" fontAlgn="base"/>
            <a:endParaRPr lang="en-US" sz="1200" b="0" i="0" u="none" strike="noStrike" kern="1200" dirty="0">
              <a:solidFill>
                <a:schemeClr val="tx1"/>
              </a:solidFill>
              <a:effectLst/>
              <a:latin typeface="+mn-lt"/>
              <a:ea typeface="+mn-ea"/>
              <a:cs typeface="+mn-cs"/>
            </a:endParaRPr>
          </a:p>
          <a:p>
            <a:pPr rtl="0"/>
            <a:r>
              <a:rPr lang="en-US" sz="1200" b="1" i="0" u="none" strike="noStrike" kern="1200" dirty="0">
                <a:solidFill>
                  <a:schemeClr val="tx1"/>
                </a:solidFill>
                <a:effectLst/>
                <a:latin typeface="+mn-lt"/>
                <a:ea typeface="+mn-ea"/>
                <a:cs typeface="+mn-cs"/>
              </a:rPr>
              <a:t>Risks, Assumptions and Limitations</a:t>
            </a:r>
            <a:endParaRPr lang="en-US" b="0" dirty="0">
              <a:effectLst/>
            </a:endParaRPr>
          </a:p>
          <a:p>
            <a:pPr rtl="0"/>
            <a:r>
              <a:rPr lang="en-US" sz="1200" b="0" i="0" u="none" strike="noStrike" kern="1200" dirty="0">
                <a:solidFill>
                  <a:schemeClr val="tx1"/>
                </a:solidFill>
                <a:effectLst/>
                <a:latin typeface="+mn-lt"/>
                <a:ea typeface="+mn-ea"/>
                <a:cs typeface="+mn-cs"/>
              </a:rPr>
              <a:t>For these data sets, we are assuming that the curators of the data (various Maryland Departments) did appropriate data cleansing and normalization of the raw data. Study designs were not specified; therefore we have no knowledge of how the data was collected and processed. This is a risk area as the data could be challenged for validity. For instance, we do not know if data was collected through surveys and/or if the responses are representative of the population. We also do not know how or if the data authors assured that traditionally underrepresented populations were included. </a:t>
            </a:r>
            <a:endParaRPr lang="en-US" b="0" dirty="0">
              <a:effectLst/>
            </a:endParaRPr>
          </a:p>
        </p:txBody>
      </p:sp>
      <p:sp>
        <p:nvSpPr>
          <p:cNvPr id="4" name="Slide Number Placeholder 3"/>
          <p:cNvSpPr>
            <a:spLocks noGrp="1"/>
          </p:cNvSpPr>
          <p:nvPr>
            <p:ph type="sldNum" sz="quarter" idx="10"/>
          </p:nvPr>
        </p:nvSpPr>
        <p:spPr/>
        <p:txBody>
          <a:bodyPr/>
          <a:lstStyle/>
          <a:p>
            <a:fld id="{4CBCEA92-F142-4D57-B507-37BDAF44710C}" type="slidenum">
              <a:rPr lang="en-US" smtClean="0"/>
              <a:t>2</a:t>
            </a:fld>
            <a:endParaRPr lang="en-US"/>
          </a:p>
        </p:txBody>
      </p:sp>
    </p:spTree>
    <p:extLst>
      <p:ext uri="{BB962C8B-B14F-4D97-AF65-F5344CB8AC3E}">
        <p14:creationId xmlns:p14="http://schemas.microsoft.com/office/powerpoint/2010/main" val="11375766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Attribution: iStock Retrieved from </a:t>
            </a:r>
            <a:r>
              <a:rPr lang="en-US" dirty="0">
                <a:hlinkClick r:id="rId3"/>
              </a:rPr>
              <a:t>https://www.washingtonexaminer.com/opinion/op-eds/douglass-county-heres-how-dc-can-gain-congressional-representation-through-retrocession-to-maryland</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20</a:t>
            </a:fld>
            <a:endParaRPr lang="en-US"/>
          </a:p>
        </p:txBody>
      </p:sp>
    </p:spTree>
    <p:extLst>
      <p:ext uri="{BB962C8B-B14F-4D97-AF65-F5344CB8AC3E}">
        <p14:creationId xmlns:p14="http://schemas.microsoft.com/office/powerpoint/2010/main" val="25177624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0" u="none" strike="noStrike" kern="1200" dirty="0">
                <a:solidFill>
                  <a:schemeClr val="tx1"/>
                </a:solidFill>
                <a:effectLst/>
                <a:latin typeface="+mn-lt"/>
                <a:ea typeface="+mn-ea"/>
                <a:cs typeface="+mn-cs"/>
              </a:rPr>
              <a:t>Hypotheses</a:t>
            </a:r>
            <a:endParaRPr lang="en-US" b="0" dirty="0">
              <a:effectLst/>
            </a:endParaRPr>
          </a:p>
          <a:p>
            <a:pPr rtl="0"/>
            <a:r>
              <a:rPr lang="en-US" sz="1200" b="0" i="0" u="none" strike="noStrike" kern="1200" dirty="0">
                <a:solidFill>
                  <a:schemeClr val="tx1"/>
                </a:solidFill>
                <a:effectLst/>
                <a:latin typeface="+mn-lt"/>
                <a:ea typeface="+mn-ea"/>
                <a:cs typeface="+mn-cs"/>
              </a:rPr>
              <a:t>We hypothesize that...</a:t>
            </a:r>
            <a:endParaRPr lang="en-US" b="0" dirty="0">
              <a:effectLst/>
            </a:endParaRPr>
          </a:p>
          <a:p>
            <a:pPr lvl="1" rtl="0" fontAlgn="base"/>
            <a:r>
              <a:rPr lang="en-US" sz="1200" b="0" i="0" u="none" strike="noStrike" kern="1200" dirty="0">
                <a:solidFill>
                  <a:schemeClr val="tx1"/>
                </a:solidFill>
                <a:effectLst/>
                <a:latin typeface="+mn-lt"/>
                <a:ea typeface="+mn-ea"/>
                <a:cs typeface="+mn-cs"/>
              </a:rPr>
              <a:t>...counties with better high school attainment also have a lower poverty rate, higher income, and/or more residents with college degrees. </a:t>
            </a:r>
          </a:p>
          <a:p>
            <a:pPr lvl="1" rtl="0" fontAlgn="base"/>
            <a:r>
              <a:rPr lang="en-US" sz="1200" b="0" i="0" u="none" strike="noStrike" kern="1200" dirty="0">
                <a:solidFill>
                  <a:schemeClr val="tx1"/>
                </a:solidFill>
                <a:effectLst/>
                <a:latin typeface="+mn-lt"/>
                <a:ea typeface="+mn-ea"/>
                <a:cs typeface="+mn-cs"/>
              </a:rPr>
              <a:t>...counties that spend more money on education will also report better educational outcomes.</a:t>
            </a:r>
          </a:p>
          <a:p>
            <a:pPr lvl="1" rtl="0" fontAlgn="base"/>
            <a:r>
              <a:rPr lang="en-US" sz="1200" b="0" i="0" u="none" strike="noStrike" kern="1200" dirty="0">
                <a:solidFill>
                  <a:schemeClr val="tx1"/>
                </a:solidFill>
                <a:effectLst/>
                <a:latin typeface="+mn-lt"/>
                <a:ea typeface="+mn-ea"/>
                <a:cs typeface="+mn-cs"/>
              </a:rPr>
              <a:t>...counties with a higher median income and/or quality of life score will spend more money on education. </a:t>
            </a:r>
          </a:p>
          <a:p>
            <a:pPr lvl="1" rtl="0" fontAlgn="base"/>
            <a:r>
              <a:rPr lang="en-US" sz="1200" b="0" i="0" u="none" strike="noStrike" kern="1200" dirty="0">
                <a:solidFill>
                  <a:schemeClr val="tx1"/>
                </a:solidFill>
                <a:effectLst/>
                <a:latin typeface="+mn-lt"/>
                <a:ea typeface="+mn-ea"/>
                <a:cs typeface="+mn-cs"/>
              </a:rPr>
              <a:t>...Montgomery county will be in the top 10% in terms of income, educational outcomes and </a:t>
            </a:r>
          </a:p>
          <a:p>
            <a:pPr lvl="1" rtl="0" fontAlgn="base"/>
            <a:r>
              <a:rPr lang="en-US" sz="1200" b="0" i="0" u="none" strike="noStrike" kern="1200" dirty="0">
                <a:solidFill>
                  <a:schemeClr val="tx1"/>
                </a:solidFill>
                <a:effectLst/>
                <a:latin typeface="+mn-lt"/>
                <a:ea typeface="+mn-ea"/>
                <a:cs typeface="+mn-cs"/>
              </a:rPr>
              <a:t>...Maryland will be in the top 25% of the country in terms of higher education degrees attained. </a:t>
            </a:r>
          </a:p>
          <a:p>
            <a:pPr lvl="1" rtl="0" fontAlgn="base"/>
            <a:r>
              <a:rPr lang="en-US" sz="1200" b="0" i="0" u="none" strike="noStrike" kern="1200" dirty="0">
                <a:solidFill>
                  <a:schemeClr val="tx1"/>
                </a:solidFill>
                <a:effectLst/>
                <a:latin typeface="+mn-lt"/>
                <a:ea typeface="+mn-ea"/>
                <a:cs typeface="+mn-cs"/>
              </a:rPr>
              <a:t>...regardless of educational spending, black and Hispanic students will have a lower rate of graduation than their white or Asian counterparts. </a:t>
            </a:r>
          </a:p>
        </p:txBody>
      </p:sp>
      <p:sp>
        <p:nvSpPr>
          <p:cNvPr id="4" name="Slide Number Placeholder 3"/>
          <p:cNvSpPr>
            <a:spLocks noGrp="1"/>
          </p:cNvSpPr>
          <p:nvPr>
            <p:ph type="sldNum" sz="quarter" idx="5"/>
          </p:nvPr>
        </p:nvSpPr>
        <p:spPr/>
        <p:txBody>
          <a:bodyPr/>
          <a:lstStyle/>
          <a:p>
            <a:fld id="{4CBCEA92-F142-4D57-B507-37BDAF44710C}" type="slidenum">
              <a:rPr lang="en-US" smtClean="0"/>
              <a:t>3</a:t>
            </a:fld>
            <a:endParaRPr lang="en-US"/>
          </a:p>
        </p:txBody>
      </p:sp>
    </p:spTree>
    <p:extLst>
      <p:ext uri="{BB962C8B-B14F-4D97-AF65-F5344CB8AC3E}">
        <p14:creationId xmlns:p14="http://schemas.microsoft.com/office/powerpoint/2010/main" val="41095374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1" i="0" u="none" strike="noStrike" kern="1200" dirty="0">
                <a:solidFill>
                  <a:schemeClr val="tx1"/>
                </a:solidFill>
                <a:effectLst/>
                <a:latin typeface="+mn-lt"/>
                <a:ea typeface="+mn-ea"/>
                <a:cs typeface="+mn-cs"/>
              </a:rPr>
              <a:t>Who are our stakeholders?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The residents who live in each individual county and are interested to know how their respective county have performed in terms of educational outcome, living conditions;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Migrants who intend to move to Maryland will be eager to find the right place within the state so that the local resources meet their needs;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The state and county governments will need this data and analysis to make future strategies and plans to address issues found and improve people’s lives;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NGOs and advocates who believe in education equality will fight against the unbalanced allocation of  educational resources within the state.</a:t>
            </a:r>
          </a:p>
          <a:p>
            <a:endParaRPr lang="en-US" dirty="0"/>
          </a:p>
          <a:p>
            <a:pPr rtl="0" fontAlgn="base"/>
            <a:r>
              <a:rPr lang="en-US" sz="1200" b="1" i="0" u="none" strike="noStrike" kern="1200" dirty="0">
                <a:solidFill>
                  <a:schemeClr val="tx1"/>
                </a:solidFill>
                <a:effectLst/>
                <a:latin typeface="+mn-lt"/>
                <a:ea typeface="+mn-ea"/>
                <a:cs typeface="+mn-cs"/>
              </a:rPr>
              <a:t>What are our stakeholder’s main challenges related to our topic/data?</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The information in these datasets are dispersed. It is hard to extract meaningful information from the decentralized spreadsheets;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Deeper analysis requires strong understanding of and experience in the domain. </a:t>
            </a:r>
          </a:p>
          <a:p>
            <a:pPr marL="171450" indent="-171450" rtl="0" fontAlgn="base">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a:p>
            <a:pPr rtl="0" fontAlgn="base"/>
            <a:r>
              <a:rPr lang="en-US" sz="1200" b="1" i="0" u="none" strike="noStrike" kern="1200" dirty="0">
                <a:solidFill>
                  <a:schemeClr val="tx1"/>
                </a:solidFill>
                <a:effectLst/>
                <a:latin typeface="+mn-lt"/>
                <a:ea typeface="+mn-ea"/>
                <a:cs typeface="+mn-cs"/>
              </a:rPr>
              <a:t>Why do they care about these things?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Migrants want to find the right place to live.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Government officials need statistics and analysis to make informed decisions about strategies to improve the local economy and living conditions.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Nonprofit organizations are passionate about fighting against inequity and imbalance among places.</a:t>
            </a:r>
          </a:p>
          <a:p>
            <a:pPr marL="0" indent="0" rtl="0" fontAlgn="base">
              <a:buFont typeface="Arial" panose="020B0604020202020204" pitchFamily="34" charset="0"/>
              <a:buNone/>
            </a:pPr>
            <a:endParaRPr lang="en-US" sz="1200" b="0" i="0" u="none" strike="noStrike" kern="1200" dirty="0">
              <a:solidFill>
                <a:schemeClr val="tx1"/>
              </a:solidFill>
              <a:effectLst/>
              <a:latin typeface="+mn-lt"/>
              <a:ea typeface="+mn-ea"/>
              <a:cs typeface="+mn-cs"/>
            </a:endParaRPr>
          </a:p>
          <a:p>
            <a:pPr rtl="0" fontAlgn="base"/>
            <a:r>
              <a:rPr lang="en-US" sz="1200" b="1" i="0" u="none" strike="noStrike" kern="1200" dirty="0">
                <a:solidFill>
                  <a:schemeClr val="tx1"/>
                </a:solidFill>
                <a:effectLst/>
                <a:latin typeface="+mn-lt"/>
                <a:ea typeface="+mn-ea"/>
                <a:cs typeface="+mn-cs"/>
              </a:rPr>
              <a:t>How will our analysis help them? How will our analysis address these challenges? </a:t>
            </a:r>
          </a:p>
          <a:p>
            <a:pPr rtl="0"/>
            <a:r>
              <a:rPr lang="en-US" sz="1200" b="0" i="0" u="none" strike="noStrike" kern="1200" dirty="0">
                <a:solidFill>
                  <a:schemeClr val="tx1"/>
                </a:solidFill>
                <a:effectLst/>
                <a:latin typeface="+mn-lt"/>
                <a:ea typeface="+mn-ea"/>
                <a:cs typeface="+mn-cs"/>
              </a:rPr>
              <a:t> </a:t>
            </a:r>
            <a:endParaRPr lang="en-US" b="0" dirty="0">
              <a:effectLst/>
            </a:endParaRP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Our centralized, post-processing dataset will give our stakeholders an all-in-one place to search, extract, compare all the information they need.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Our analysis will help them to make informed decisions and serve as supporting evidence and documents when they need to develop strategic planning.</a:t>
            </a:r>
          </a:p>
          <a:p>
            <a:pPr marL="0" indent="0" rtl="0" fontAlgn="base">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4</a:t>
            </a:fld>
            <a:endParaRPr lang="en-US"/>
          </a:p>
        </p:txBody>
      </p:sp>
    </p:spTree>
    <p:extLst>
      <p:ext uri="{BB962C8B-B14F-4D97-AF65-F5344CB8AC3E}">
        <p14:creationId xmlns:p14="http://schemas.microsoft.com/office/powerpoint/2010/main" val="31947841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As part of our initial planning process we broke down our project into several smaller tasks and assigned each person to one of three roles: Lead, Assistant and Quality Control. Before starting any data cleansing or statistical analysis, we wanted to ensure our team had a shared understanding of the scope of the project, the desired goals, project milestones, and most importantly standard definitions of data elements. To accomplish this, one of the first things we accomplished was creating a data dictionary. </a:t>
            </a:r>
          </a:p>
          <a:p>
            <a:pPr marL="0" indent="0" rtl="0">
              <a:buFont typeface="Arial" panose="020B0604020202020204" pitchFamily="34" charset="0"/>
              <a:buNone/>
            </a:pPr>
            <a:endParaRPr lang="en-US" sz="1200" b="0" i="0" u="none" strike="noStrike" kern="1200" dirty="0">
              <a:solidFill>
                <a:schemeClr val="tx1"/>
              </a:solidFill>
              <a:effectLst/>
              <a:latin typeface="+mn-lt"/>
              <a:ea typeface="+mn-ea"/>
              <a:cs typeface="+mn-cs"/>
            </a:endParaRPr>
          </a:p>
          <a:p>
            <a:pPr rtl="0" fontAlgn="base"/>
            <a:r>
              <a:rPr lang="en-US" sz="1200" b="1" i="0" u="none" strike="noStrike" kern="1200" dirty="0">
                <a:solidFill>
                  <a:schemeClr val="tx1"/>
                </a:solidFill>
                <a:effectLst/>
                <a:latin typeface="+mn-lt"/>
                <a:ea typeface="+mn-ea"/>
                <a:cs typeface="+mn-cs"/>
              </a:rPr>
              <a:t>Data dictionary</a:t>
            </a:r>
          </a:p>
          <a:p>
            <a:pPr rtl="0" fontAlgn="base"/>
            <a:r>
              <a:rPr lang="en-US" sz="1200" b="0" i="0" u="none" strike="noStrike" kern="1200" dirty="0">
                <a:solidFill>
                  <a:schemeClr val="tx1"/>
                </a:solidFill>
                <a:effectLst/>
                <a:latin typeface="+mn-lt"/>
                <a:ea typeface="+mn-ea"/>
                <a:cs typeface="+mn-cs"/>
              </a:rPr>
              <a:t>This contained metadata for every field in our data set, guidance on interpretation, preliminary calculations we could run, and potential red flags. Having a data dictionary made communicating with the team very easy. Since most of the team was not directly involved in the data preprocessing, being able to communicate with the team through language and verbiage in the data dictionary about progress and questions, gave everyone a connection point that we could gather around for communication purposes.</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 primary factor that guided the decisions that we made in preprocessing was whether the data that was included in the final datasets would inform the questions that we had proposed to answer. If the data did not relate in any way, then the data would be filtered out so that we could focus our efforts. The data dictionary made it easy to identify what data would be included in the final data set and what could be disregarded. </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this was a powerful tool not only for planning purposes, but for keeping track of the final data set, and helping to mitigate any roadblocks and confusion.</a:t>
            </a:r>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5</a:t>
            </a:fld>
            <a:endParaRPr lang="en-US"/>
          </a:p>
        </p:txBody>
      </p:sp>
    </p:spTree>
    <p:extLst>
      <p:ext uri="{BB962C8B-B14F-4D97-AF65-F5344CB8AC3E}">
        <p14:creationId xmlns:p14="http://schemas.microsoft.com/office/powerpoint/2010/main" val="10970220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1" i="0" u="none" strike="noStrike" kern="1200" dirty="0">
                <a:solidFill>
                  <a:schemeClr val="tx1"/>
                </a:solidFill>
                <a:effectLst/>
                <a:latin typeface="+mn-lt"/>
                <a:ea typeface="+mn-ea"/>
                <a:cs typeface="+mn-cs"/>
              </a:rPr>
              <a:t>What were some of the errors and inconsistencies in the data? </a:t>
            </a:r>
          </a:p>
          <a:p>
            <a:pPr rtl="0" fontAlgn="base"/>
            <a:r>
              <a:rPr lang="en-US" sz="1200" b="0" i="0" u="none" strike="noStrike" kern="1200" dirty="0">
                <a:solidFill>
                  <a:schemeClr val="tx1"/>
                </a:solidFill>
                <a:effectLst/>
                <a:latin typeface="+mn-lt"/>
                <a:ea typeface="+mn-ea"/>
                <a:cs typeface="+mn-cs"/>
              </a:rPr>
              <a:t>The data itself was not structured in a way that was designed to be machine readable. Instead, the data was created to be human readable. Some of the individual datasets were not normalized, so it made retrieving via a script too difficult. Instead, they had to be manually dealt with. Thankfully, Tableau Prep made this process simple.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Once the irrelevant fields were removed from the datasets, we realized that there wasn't that much messy data that we had to deal with later. The data itself was easy to manipulate and work with. This makes sense since the data came from the state of Maryland, where one could expect it to be accurate and well structured.</a:t>
            </a:r>
          </a:p>
          <a:p>
            <a:pPr rtl="0" fontAlgn="base"/>
            <a:endParaRPr lang="en-US" sz="1200" b="0" i="0" u="none" strike="noStrike" kern="1200" dirty="0">
              <a:solidFill>
                <a:schemeClr val="tx1"/>
              </a:solidFill>
              <a:effectLst/>
              <a:latin typeface="+mn-lt"/>
              <a:ea typeface="+mn-ea"/>
              <a:cs typeface="+mn-cs"/>
            </a:endParaRPr>
          </a:p>
          <a:p>
            <a:pPr rtl="0" fontAlgn="base"/>
            <a:r>
              <a:rPr lang="en-US" sz="1200" b="1" i="0" u="none" strike="noStrike" kern="1200" dirty="0">
                <a:solidFill>
                  <a:schemeClr val="tx1"/>
                </a:solidFill>
                <a:effectLst/>
                <a:latin typeface="+mn-lt"/>
                <a:ea typeface="+mn-ea"/>
                <a:cs typeface="+mn-cs"/>
              </a:rPr>
              <a:t>Describe how the data are preprocessed for analysis.</a:t>
            </a:r>
          </a:p>
          <a:p>
            <a:pPr rtl="0" fontAlgn="base"/>
            <a:r>
              <a:rPr lang="en-US" sz="1200" b="0" i="0" u="none" strike="noStrike" kern="1200" dirty="0">
                <a:solidFill>
                  <a:schemeClr val="tx1"/>
                </a:solidFill>
                <a:effectLst/>
                <a:latin typeface="+mn-lt"/>
                <a:ea typeface="+mn-ea"/>
                <a:cs typeface="+mn-cs"/>
              </a:rPr>
              <a:t>In total there were 5 different data files that had to be combined to make 2 cohesive outputs. By joining related datasets, we hoped to discover interesting relationships among different variables. In addition, we focused on education and how education affects the socioeconomic characteristics among various counties.</a:t>
            </a:r>
          </a:p>
          <a:p>
            <a:pPr rtl="0" fontAlgn="base"/>
            <a:r>
              <a:rPr lang="en-US" sz="1200" b="0" i="0" u="none" strike="noStrike" kern="1200" dirty="0">
                <a:solidFill>
                  <a:schemeClr val="tx1"/>
                </a:solidFill>
                <a:effectLst/>
                <a:latin typeface="+mn-lt"/>
                <a:ea typeface="+mn-ea"/>
                <a:cs typeface="+mn-cs"/>
              </a:rPr>
              <a:t>The sets included projected high school enrollment rates, high school graduation rates, demographics and socioeconomic data broken down by Maryland Counties.</a:t>
            </a:r>
          </a:p>
          <a:p>
            <a:pPr lvl="1" rtl="0" fontAlgn="base"/>
            <a:r>
              <a:rPr lang="en-US" sz="1200" b="0" i="0" u="none" strike="noStrike" kern="1200" dirty="0">
                <a:solidFill>
                  <a:schemeClr val="tx1"/>
                </a:solidFill>
                <a:effectLst/>
                <a:latin typeface="+mn-lt"/>
                <a:ea typeface="+mn-ea"/>
                <a:cs typeface="+mn-cs"/>
              </a:rPr>
              <a:t>The two outputs were:</a:t>
            </a:r>
          </a:p>
          <a:p>
            <a:pPr lvl="2" rtl="0" fontAlgn="base"/>
            <a:r>
              <a:rPr lang="en-US" sz="1200" b="0" i="0" u="none" strike="noStrike" kern="1200" dirty="0">
                <a:solidFill>
                  <a:schemeClr val="tx1"/>
                </a:solidFill>
                <a:effectLst/>
                <a:latin typeface="+mn-lt"/>
                <a:ea typeface="+mn-ea"/>
                <a:cs typeface="+mn-cs"/>
              </a:rPr>
              <a:t>State Data</a:t>
            </a:r>
          </a:p>
          <a:p>
            <a:pPr lvl="3" rtl="0" fontAlgn="base"/>
            <a:r>
              <a:rPr lang="en-US" sz="1200" b="0" i="0" u="none" strike="noStrike" kern="1200" dirty="0">
                <a:solidFill>
                  <a:schemeClr val="tx1"/>
                </a:solidFill>
                <a:effectLst/>
                <a:latin typeface="+mn-lt"/>
                <a:ea typeface="+mn-ea"/>
                <a:cs typeface="+mn-cs"/>
              </a:rPr>
              <a:t>Data related to High school and higher education attainment by state.</a:t>
            </a:r>
          </a:p>
          <a:p>
            <a:pPr lvl="2" rtl="0" fontAlgn="base"/>
            <a:r>
              <a:rPr lang="en-US" sz="1200" b="0" i="0" u="none" strike="noStrike" kern="1200" dirty="0">
                <a:solidFill>
                  <a:schemeClr val="tx1"/>
                </a:solidFill>
                <a:effectLst/>
                <a:latin typeface="+mn-lt"/>
                <a:ea typeface="+mn-ea"/>
                <a:cs typeface="+mn-cs"/>
              </a:rPr>
              <a:t>County Data</a:t>
            </a:r>
          </a:p>
          <a:p>
            <a:pPr lvl="3" rtl="0" fontAlgn="base"/>
            <a:r>
              <a:rPr lang="en-US" sz="1200" b="0" i="0" u="none" strike="noStrike" kern="1200" dirty="0">
                <a:solidFill>
                  <a:schemeClr val="tx1"/>
                </a:solidFill>
                <a:effectLst/>
                <a:latin typeface="+mn-lt"/>
                <a:ea typeface="+mn-ea"/>
                <a:cs typeface="+mn-cs"/>
              </a:rPr>
              <a:t>Consolidated data set containing information on demographics, socioeconomic data and education statistics by Maryland county.</a:t>
            </a:r>
          </a:p>
          <a:p>
            <a:pPr rtl="0" fontAlgn="base"/>
            <a:endParaRPr lang="en-US" sz="1200" b="0" i="0" u="none" strike="noStrike" kern="1200" dirty="0">
              <a:solidFill>
                <a:schemeClr val="tx1"/>
              </a:solidFill>
              <a:effectLst/>
              <a:latin typeface="+mn-lt"/>
              <a:ea typeface="+mn-ea"/>
              <a:cs typeface="+mn-cs"/>
            </a:endParaRPr>
          </a:p>
          <a:p>
            <a:pPr rtl="0" fontAlgn="base"/>
            <a:r>
              <a:rPr lang="en-US" sz="1200" b="1" i="0" u="none" strike="noStrike" kern="1200" dirty="0">
                <a:solidFill>
                  <a:schemeClr val="tx1"/>
                </a:solidFill>
                <a:effectLst/>
                <a:latin typeface="+mn-lt"/>
                <a:ea typeface="+mn-ea"/>
                <a:cs typeface="+mn-cs"/>
              </a:rPr>
              <a:t>What will you do differently next time?</a:t>
            </a:r>
          </a:p>
          <a:p>
            <a:pPr rtl="0" fontAlgn="base"/>
            <a:r>
              <a:rPr lang="en-US" sz="1200" b="0" i="0" u="none" strike="noStrike" kern="1200" dirty="0">
                <a:solidFill>
                  <a:schemeClr val="tx1"/>
                </a:solidFill>
                <a:effectLst/>
                <a:latin typeface="+mn-lt"/>
                <a:ea typeface="+mn-ea"/>
                <a:cs typeface="+mn-cs"/>
              </a:rPr>
              <a:t>It may or may not be better to have specific datasets that relate directly to the very specific questions that we are seeking to answer. In our instance, we decided to create one large comprehensive dataset that would include all the material needed to answer all our questions. Next time, we may experiment with using datasets specifically designed to be able to answer each one of the questions proposed. The downside to this idea, is that it may inhibit a deep dive or exploration of different items if those items are not included in the “optimized” data file.</a:t>
            </a:r>
          </a:p>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CBCEA92-F142-4D57-B507-37BDAF44710C}" type="slidenum">
              <a:rPr lang="en-US" smtClean="0"/>
              <a:t>6</a:t>
            </a:fld>
            <a:endParaRPr lang="en-US"/>
          </a:p>
        </p:txBody>
      </p:sp>
    </p:spTree>
    <p:extLst>
      <p:ext uri="{BB962C8B-B14F-4D97-AF65-F5344CB8AC3E}">
        <p14:creationId xmlns:p14="http://schemas.microsoft.com/office/powerpoint/2010/main" val="85127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0" u="none" strike="noStrike" kern="1200" dirty="0">
                <a:solidFill>
                  <a:schemeClr val="tx1"/>
                </a:solidFill>
                <a:effectLst/>
                <a:latin typeface="+mn-lt"/>
                <a:ea typeface="+mn-ea"/>
                <a:cs typeface="+mn-cs"/>
              </a:rPr>
              <a:t>Statistical framework</a:t>
            </a:r>
            <a:r>
              <a:rPr lang="en-US" sz="1200" b="0" i="0" u="none" strike="noStrike" kern="1200" dirty="0">
                <a:solidFill>
                  <a:schemeClr val="tx1"/>
                </a:solidFill>
                <a:effectLst/>
                <a:latin typeface="+mn-lt"/>
                <a:ea typeface="+mn-ea"/>
                <a:cs typeface="+mn-cs"/>
              </a:rPr>
              <a:t>: Once we completed a draft of our preprocessed data set, our next step was to review our project description, data dictionary and planning documents to see if anything has changed with the newfound knowledge gained about our data set during cleanup. From that point onward, the project became iterative, cycling back and forth between processing and analysis as we identified flaws in our plan and data points we were missing.</a:t>
            </a:r>
          </a:p>
          <a:p>
            <a:pPr rtl="0"/>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For example, we noticed a key limitation of the High School Graduation Rate by Race data; in that we were missing a necessary variable to pull out the percentage of graduates in each racial category. As such, we removed the data from our preprocessing flow. We also created additional calculated fields directly in Tableau Desktop to ensure we were comparing equivocal data points (such as percentages vs raw numbers).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Many of the questions that we sought to answer involved checking to see if relationships exist among variables, and if so, how strong are they. As such, our analysis began with linear regressions. </a:t>
            </a:r>
            <a:endParaRPr lang="en-US"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7</a:t>
            </a:fld>
            <a:endParaRPr lang="en-US"/>
          </a:p>
        </p:txBody>
      </p:sp>
    </p:spTree>
    <p:extLst>
      <p:ext uri="{BB962C8B-B14F-4D97-AF65-F5344CB8AC3E}">
        <p14:creationId xmlns:p14="http://schemas.microsoft.com/office/powerpoint/2010/main" val="9671005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next several slides we will show you our Tableau worksheets. We can’t show on the PowerPoint, but additional details can be seen when you hover over individual elements. You can see the p-value and r squared value used for our analysis when you hover over the trend line. </a:t>
            </a:r>
          </a:p>
        </p:txBody>
      </p:sp>
      <p:sp>
        <p:nvSpPr>
          <p:cNvPr id="4" name="Slide Number Placeholder 3"/>
          <p:cNvSpPr>
            <a:spLocks noGrp="1"/>
          </p:cNvSpPr>
          <p:nvPr>
            <p:ph type="sldNum" sz="quarter" idx="10"/>
          </p:nvPr>
        </p:nvSpPr>
        <p:spPr/>
        <p:txBody>
          <a:bodyPr/>
          <a:lstStyle/>
          <a:p>
            <a:fld id="{4CBCEA92-F142-4D57-B507-37BDAF44710C}" type="slidenum">
              <a:rPr lang="en-US" smtClean="0"/>
              <a:t>8</a:t>
            </a:fld>
            <a:endParaRPr lang="en-US"/>
          </a:p>
        </p:txBody>
      </p:sp>
    </p:spTree>
    <p:extLst>
      <p:ext uri="{BB962C8B-B14F-4D97-AF65-F5344CB8AC3E}">
        <p14:creationId xmlns:p14="http://schemas.microsoft.com/office/powerpoint/2010/main" val="19209474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 High School Attainment Correlation Matrix demonstrates the relationship between different variables as they relate to high school attainment. </a:t>
            </a:r>
            <a:r>
              <a:rPr lang="en-US" sz="1200" kern="1200" dirty="0">
                <a:solidFill>
                  <a:schemeClr val="tx1"/>
                </a:solidFill>
                <a:effectLst/>
                <a:latin typeface="+mn-lt"/>
                <a:ea typeface="+mn-ea"/>
                <a:cs typeface="+mn-cs"/>
              </a:rPr>
              <a:t>All our charts are arranged in order of p-value from lowest to highest from left to right. As such, items of high to moderate significance will be found on the left.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Several economic factors are correlated with higher high school graduation rates. These include Median Household Income, Percentage of Population in Poverty, Unemployment Rates, and Cost of living. Income and Cost of Living have a positive correlation – as those numbers increase, so does the percentage of graduates. The inverse is true for Poverty and Unemployment rates – as those numbers decrease, the percentage of graduates increases. Further there is a moderate positive correlation related to the education level of the population – the higher educated, the higher proportion of students who graduate high school. </a:t>
            </a:r>
          </a:p>
          <a:p>
            <a:endParaRPr lang="en-US" dirty="0"/>
          </a:p>
          <a:p>
            <a:r>
              <a:rPr lang="en-US" sz="1200" b="0" i="0" u="none" strike="noStrike" kern="1200" dirty="0">
                <a:solidFill>
                  <a:schemeClr val="tx1"/>
                </a:solidFill>
                <a:effectLst/>
                <a:latin typeface="+mn-lt"/>
                <a:ea typeface="+mn-ea"/>
                <a:cs typeface="+mn-cs"/>
              </a:rPr>
              <a:t>There is some difference among counties with Somerset County having the lowest graduation rate at 81.8% and Howard County having the highest at 95.3%. Prince George’s is an outlier, having both a high cost of living index but lower high school attainment percentage. </a:t>
            </a:r>
          </a:p>
        </p:txBody>
      </p:sp>
      <p:sp>
        <p:nvSpPr>
          <p:cNvPr id="4" name="Slide Number Placeholder 3"/>
          <p:cNvSpPr>
            <a:spLocks noGrp="1"/>
          </p:cNvSpPr>
          <p:nvPr>
            <p:ph type="sldNum" sz="quarter" idx="5"/>
          </p:nvPr>
        </p:nvSpPr>
        <p:spPr/>
        <p:txBody>
          <a:bodyPr/>
          <a:lstStyle/>
          <a:p>
            <a:fld id="{4CBCEA92-F142-4D57-B507-37BDAF44710C}" type="slidenum">
              <a:rPr lang="en-US" smtClean="0"/>
              <a:t>9</a:t>
            </a:fld>
            <a:endParaRPr lang="en-US"/>
          </a:p>
        </p:txBody>
      </p:sp>
    </p:spTree>
    <p:extLst>
      <p:ext uri="{BB962C8B-B14F-4D97-AF65-F5344CB8AC3E}">
        <p14:creationId xmlns:p14="http://schemas.microsoft.com/office/powerpoint/2010/main" val="4223214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hyperlink" Target="http://www.nealanalytics.com/neal-creative/templates/"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www.nealanalytics.com/neal-creative/templates/"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hyperlink" Target="http://www.nealanalytics.com/neal-creative/templates/"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00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 name="Title 1"/>
          <p:cNvSpPr>
            <a:spLocks noGrp="1"/>
          </p:cNvSpPr>
          <p:nvPr>
            <p:ph type="ctrTitle" hasCustomPrompt="1"/>
          </p:nvPr>
        </p:nvSpPr>
        <p:spPr>
          <a:xfrm>
            <a:off x="1219939" y="916229"/>
            <a:ext cx="9107555" cy="3632325"/>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dirty="0"/>
              <a:t>CLICK TO EDIT TITLE</a:t>
            </a:r>
          </a:p>
        </p:txBody>
      </p:sp>
    </p:spTree>
    <p:extLst>
      <p:ext uri="{BB962C8B-B14F-4D97-AF65-F5344CB8AC3E}">
        <p14:creationId xmlns:p14="http://schemas.microsoft.com/office/powerpoint/2010/main" val="23010430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6096000" y="431800"/>
            <a:ext cx="5371038" cy="1830245"/>
          </a:xfrm>
        </p:spPr>
        <p:txBody>
          <a:bodyPr wrap="square" lIns="146304" rIns="146304">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3137" kern="1200" spc="0" baseline="0" dirty="0">
                <a:gradFill>
                  <a:gsLst>
                    <a:gs pos="15000">
                      <a:schemeClr val="tx2"/>
                    </a:gs>
                    <a:gs pos="47000">
                      <a:schemeClr val="tx2"/>
                    </a:gs>
                  </a:gsLst>
                  <a:lin ang="5400000" scaled="1"/>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293687" y="3436331"/>
            <a:ext cx="2286000" cy="1802032"/>
          </a:xfrm>
        </p:spPr>
        <p:txBody>
          <a:bodyPr lIns="182880" tIns="146304" rIns="182880"/>
          <a:lstStyle>
            <a:lvl1pPr marL="0" indent="0" algn="l">
              <a:buNone/>
              <a:defRPr sz="1600" b="1">
                <a:latin typeface="+mn-lt"/>
              </a:defRPr>
            </a:lvl1pPr>
            <a:lvl2pPr marL="0" indent="0" algn="l">
              <a:buNone/>
              <a:defRPr lang="en-US" sz="1400" b="0" kern="1200" dirty="0">
                <a:solidFill>
                  <a:schemeClr val="tx1"/>
                </a:solidFill>
                <a:latin typeface="+mn-lt"/>
                <a:ea typeface="+mn-ea"/>
                <a:cs typeface="+mn-cs"/>
              </a:defRPr>
            </a:lvl2pPr>
            <a:lvl3pPr marL="0" indent="0" algn="l">
              <a:buNone/>
              <a:defRPr sz="1200">
                <a:latin typeface="+mn-lt"/>
              </a:defRPr>
            </a:lvl3pPr>
            <a:lvl4pPr marL="0" indent="0" algn="l">
              <a:buNone/>
              <a:defRPr sz="1100">
                <a:latin typeface="+mn-lt"/>
              </a:defRPr>
            </a:lvl4pPr>
            <a:lvl5pPr marL="0" indent="0" algn="l">
              <a:buNone/>
              <a:defRPr sz="11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266101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0" name="Text Placeholder 8"/>
          <p:cNvSpPr>
            <a:spLocks noGrp="1"/>
          </p:cNvSpPr>
          <p:nvPr>
            <p:ph type="body" sz="quarter" idx="13"/>
          </p:nvPr>
        </p:nvSpPr>
        <p:spPr>
          <a:xfrm>
            <a:off x="502834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sz="1400" b="0">
                <a:solidFill>
                  <a:schemeClr val="tx1"/>
                </a:solidFill>
                <a:latin typeface="+mn-lt"/>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1" name="Text Placeholder 8"/>
          <p:cNvSpPr>
            <a:spLocks noGrp="1"/>
          </p:cNvSpPr>
          <p:nvPr>
            <p:ph type="body" sz="quarter" idx="14"/>
          </p:nvPr>
        </p:nvSpPr>
        <p:spPr>
          <a:xfrm>
            <a:off x="739567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8"/>
          <p:cNvSpPr>
            <a:spLocks noGrp="1"/>
          </p:cNvSpPr>
          <p:nvPr>
            <p:ph type="body" sz="quarter" idx="15"/>
          </p:nvPr>
        </p:nvSpPr>
        <p:spPr>
          <a:xfrm>
            <a:off x="9763006"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158804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tmplLst>
          <p:tmpl>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12" grpId="0">
        <p:tmplLst>
          <p:tmpl>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0" grpId="0">
        <p:tmplLst>
          <p:tmpl>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1" grpId="0">
        <p:tmplLst>
          <p:tmpl>
            <p:tnLst>
              <p:par>
                <p:cTn presetID="10" presetClass="entr" presetSubtype="0" fill="hold" nodeType="click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5" grpId="0">
        <p:tmplLst>
          <p:tmpl>
            <p:tnLst>
              <p:par>
                <p:cTn presetID="10"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04800" y="2598127"/>
            <a:ext cx="3714704" cy="2524794"/>
          </a:xfrm>
        </p:spPr>
        <p:txBody>
          <a:bodyPr lIns="91440" rIns="91440"/>
          <a:lstStyle>
            <a:lvl1pPr algn="ctr">
              <a:spcAft>
                <a:spcPts val="3000"/>
              </a:spcAft>
              <a:defRPr sz="24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4"/>
          </p:nvPr>
        </p:nvSpPr>
        <p:spPr>
          <a:xfrm>
            <a:off x="4168631" y="2598127"/>
            <a:ext cx="3840480"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9" name="Content Placeholder 2"/>
          <p:cNvSpPr>
            <a:spLocks noGrp="1"/>
          </p:cNvSpPr>
          <p:nvPr>
            <p:ph idx="15"/>
          </p:nvPr>
        </p:nvSpPr>
        <p:spPr>
          <a:xfrm>
            <a:off x="8158238" y="2598127"/>
            <a:ext cx="3773077"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11" name="Freeform: Shape 10"/>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316322" y="339408"/>
            <a:ext cx="2375877" cy="535531"/>
          </a:xfrm>
        </p:spPr>
        <p:txBody>
          <a:bodyPr/>
          <a:lstStyle>
            <a:lvl1pPr algn="ctr">
              <a:defRPr lang="en-US" sz="3200" b="0" i="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a:t>
            </a:r>
          </a:p>
        </p:txBody>
      </p:sp>
      <p:sp>
        <p:nvSpPr>
          <p:cNvPr id="10" name="Text Placeholder 9"/>
          <p:cNvSpPr>
            <a:spLocks noGrp="1"/>
          </p:cNvSpPr>
          <p:nvPr>
            <p:ph type="body" sz="quarter" idx="16"/>
          </p:nvPr>
        </p:nvSpPr>
        <p:spPr>
          <a:xfrm>
            <a:off x="2879003" y="419100"/>
            <a:ext cx="9084398" cy="13700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15386595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8658"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7" name="Content Placeholder 2"/>
          <p:cNvSpPr>
            <a:spLocks noGrp="1"/>
          </p:cNvSpPr>
          <p:nvPr>
            <p:ph idx="14"/>
          </p:nvPr>
        </p:nvSpPr>
        <p:spPr>
          <a:xfrm>
            <a:off x="2483635"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5"/>
          </p:nvPr>
        </p:nvSpPr>
        <p:spPr>
          <a:xfrm>
            <a:off x="4898612"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6"/>
          </p:nvPr>
        </p:nvSpPr>
        <p:spPr>
          <a:xfrm>
            <a:off x="7313589"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7"/>
          </p:nvPr>
        </p:nvSpPr>
        <p:spPr>
          <a:xfrm>
            <a:off x="9728566"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p:cNvSpPr/>
          <p:nvPr userDrawn="1"/>
        </p:nvSpPr>
        <p:spPr>
          <a:xfrm>
            <a:off x="297258"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2712235"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7542189"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9957166"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5127212"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7"/>
          <p:cNvSpPr>
            <a:spLocks noGrp="1"/>
          </p:cNvSpPr>
          <p:nvPr>
            <p:ph type="body" sz="quarter" idx="13" hasCustomPrompt="1"/>
          </p:nvPr>
        </p:nvSpPr>
        <p:spPr>
          <a:xfrm>
            <a:off x="0" y="470361"/>
            <a:ext cx="12192000" cy="535531"/>
          </a:xfrm>
        </p:spPr>
        <p:txBody>
          <a:bodyPr/>
          <a:lstStyle>
            <a:lvl1pPr marL="0" indent="0" algn="ctr" defTabSz="914400" rtl="0" eaLnBrk="1" latinLnBrk="0" hangingPunct="1">
              <a:lnSpc>
                <a:spcPct val="90000"/>
              </a:lnSpc>
              <a:spcBef>
                <a:spcPts val="1000"/>
              </a:spcBef>
              <a:buFont typeface="Arial" panose="020B0604020202020204" pitchFamily="34" charset="0"/>
              <a:buNone/>
              <a:defRPr lang="en-US" sz="3200" b="0" kern="1200" dirty="0">
                <a:solidFill>
                  <a:schemeClr val="tx1">
                    <a:lumMod val="85000"/>
                    <a:lumOff val="15000"/>
                  </a:schemeClr>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7" name="Content Placeholder 2"/>
          <p:cNvSpPr>
            <a:spLocks noGrp="1"/>
          </p:cNvSpPr>
          <p:nvPr>
            <p:ph idx="18" hasCustomPrompt="1"/>
          </p:nvPr>
        </p:nvSpPr>
        <p:spPr>
          <a:xfrm>
            <a:off x="68658" y="2577396"/>
            <a:ext cx="2377440" cy="840230"/>
          </a:xfrm>
        </p:spPr>
        <p:txBody>
          <a:bodyPr lIns="146304" rIns="146304"/>
          <a:lstStyle>
            <a:lvl1pPr marL="0" algn="ctr" defTabSz="914400" rtl="0" eaLnBrk="1" latinLnBrk="0" hangingPunct="1">
              <a:defRPr lang="en-US" sz="5400"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8" name="Content Placeholder 2"/>
          <p:cNvSpPr>
            <a:spLocks noGrp="1"/>
          </p:cNvSpPr>
          <p:nvPr>
            <p:ph idx="19" hasCustomPrompt="1"/>
          </p:nvPr>
        </p:nvSpPr>
        <p:spPr>
          <a:xfrm>
            <a:off x="2483635" y="2577396"/>
            <a:ext cx="2377440" cy="840230"/>
          </a:xfrm>
        </p:spPr>
        <p:txBody>
          <a:bodyPr lIns="146304" rIns="146304"/>
          <a:lstStyle>
            <a:lvl1pPr algn="ctr">
              <a:defRPr lang="en-US" sz="5400" b="1"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buFont typeface="Arial" panose="020B0604020202020204" pitchFamily="34" charset="0"/>
              <a:buNone/>
            </a:pPr>
            <a:r>
              <a:rPr lang="en-US" dirty="0"/>
              <a:t>#</a:t>
            </a:r>
          </a:p>
        </p:txBody>
      </p:sp>
      <p:sp>
        <p:nvSpPr>
          <p:cNvPr id="19" name="Content Placeholder 2"/>
          <p:cNvSpPr>
            <a:spLocks noGrp="1"/>
          </p:cNvSpPr>
          <p:nvPr>
            <p:ph idx="20" hasCustomPrompt="1"/>
          </p:nvPr>
        </p:nvSpPr>
        <p:spPr>
          <a:xfrm>
            <a:off x="4898612"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0" name="Content Placeholder 2"/>
          <p:cNvSpPr>
            <a:spLocks noGrp="1"/>
          </p:cNvSpPr>
          <p:nvPr>
            <p:ph idx="21" hasCustomPrompt="1"/>
          </p:nvPr>
        </p:nvSpPr>
        <p:spPr>
          <a:xfrm>
            <a:off x="7313589"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1" name="Content Placeholder 2"/>
          <p:cNvSpPr>
            <a:spLocks noGrp="1"/>
          </p:cNvSpPr>
          <p:nvPr>
            <p:ph idx="22" hasCustomPrompt="1"/>
          </p:nvPr>
        </p:nvSpPr>
        <p:spPr>
          <a:xfrm>
            <a:off x="9728566"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Tree>
    <p:extLst>
      <p:ext uri="{BB962C8B-B14F-4D97-AF65-F5344CB8AC3E}">
        <p14:creationId xmlns:p14="http://schemas.microsoft.com/office/powerpoint/2010/main" val="324911818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14:presetBounceEnd="32000">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14:bounceEnd="32000">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14:presetBounceEnd="32000">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14:bounceEnd="32000">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14:presetBounceEnd="32000">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14:bounceEnd="32000">
                                          <p:cBhvr additive="base">
                                            <p:cTn id="39" dur="750" fill="hold"/>
                                            <p:tgtEl>
                                              <p:spTgt spid="19"/>
                                            </p:tgtEl>
                                            <p:attrNameLst>
                                              <p:attrName>ppt_x</p:attrName>
                                            </p:attrNameLst>
                                          </p:cBhvr>
                                          <p:tavLst>
                                            <p:tav tm="0">
                                              <p:val>
                                                <p:strVal val="#ppt_x"/>
                                              </p:val>
                                            </p:tav>
                                            <p:tav tm="100000">
                                              <p:val>
                                                <p:strVal val="#ppt_x"/>
                                              </p:val>
                                            </p:tav>
                                          </p:tavLst>
                                        </p:anim>
                                        <p:anim calcmode="lin" valueType="num" p14:bounceEnd="32000">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14:presetBounceEnd="32000">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14:bounceEnd="32000">
                                          <p:cBhvr additive="base">
                                            <p:cTn id="53" dur="750" fill="hold"/>
                                            <p:tgtEl>
                                              <p:spTgt spid="20"/>
                                            </p:tgtEl>
                                            <p:attrNameLst>
                                              <p:attrName>ppt_x</p:attrName>
                                            </p:attrNameLst>
                                          </p:cBhvr>
                                          <p:tavLst>
                                            <p:tav tm="0">
                                              <p:val>
                                                <p:strVal val="#ppt_x"/>
                                              </p:val>
                                            </p:tav>
                                            <p:tav tm="100000">
                                              <p:val>
                                                <p:strVal val="#ppt_x"/>
                                              </p:val>
                                            </p:tav>
                                          </p:tavLst>
                                        </p:anim>
                                        <p:anim calcmode="lin" valueType="num" p14:bounceEnd="32000">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14:presetBounceEnd="32000">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14:bounceEnd="32000">
                                          <p:cBhvr additive="base">
                                            <p:cTn id="67" dur="750" fill="hold"/>
                                            <p:tgtEl>
                                              <p:spTgt spid="21"/>
                                            </p:tgtEl>
                                            <p:attrNameLst>
                                              <p:attrName>ppt_x</p:attrName>
                                            </p:attrNameLst>
                                          </p:cBhvr>
                                          <p:tavLst>
                                            <p:tav tm="0">
                                              <p:val>
                                                <p:strVal val="#ppt_x"/>
                                              </p:val>
                                            </p:tav>
                                            <p:tav tm="100000">
                                              <p:val>
                                                <p:strVal val="#ppt_x"/>
                                              </p:val>
                                            </p:tav>
                                          </p:tavLst>
                                        </p:anim>
                                        <p:anim calcmode="lin" valueType="num" p14:bounceEnd="32000">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uiExpand="1" build="p">
            <p:tmplLst>
              <p:tmpl lvl="1">
                <p:tnLst>
                  <p:par>
                    <p:cTn presetID="2" presetClass="entr" presetSubtype="1" fill="hold" nodeType="withEffect" p14:presetBounceEnd="32000">
                      <p:stCondLst>
                        <p:cond delay="0"/>
                      </p:stCondLst>
                      <p:childTnLst>
                        <p:set>
                          <p:cBhvr>
                            <p:cTn dur="1" fill="hold">
                              <p:stCondLst>
                                <p:cond delay="0"/>
                              </p:stCondLst>
                            </p:cTn>
                            <p:tgtEl>
                              <p:spTgt spid="17"/>
                            </p:tgtEl>
                            <p:attrNameLst>
                              <p:attrName>style.visibility</p:attrName>
                            </p:attrNameLst>
                          </p:cBhvr>
                          <p:to>
                            <p:strVal val="visible"/>
                          </p:to>
                        </p:set>
                        <p:anim calcmode="lin" valueType="num" p14:bounceEnd="32000">
                          <p:cBhvr additive="base">
                            <p:cTn dur="750" fill="hold"/>
                            <p:tgtEl>
                              <p:spTgt spid="17"/>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14:presetBounceEnd="32000">
                      <p:stCondLst>
                        <p:cond delay="0"/>
                      </p:stCondLst>
                      <p:childTnLst>
                        <p:set>
                          <p:cBhvr>
                            <p:cTn dur="1" fill="hold">
                              <p:stCondLst>
                                <p:cond delay="0"/>
                              </p:stCondLst>
                            </p:cTn>
                            <p:tgtEl>
                              <p:spTgt spid="18"/>
                            </p:tgtEl>
                            <p:attrNameLst>
                              <p:attrName>style.visibility</p:attrName>
                            </p:attrNameLst>
                          </p:cBhvr>
                          <p:to>
                            <p:strVal val="visible"/>
                          </p:to>
                        </p:set>
                        <p:anim calcmode="lin" valueType="num" p14:bounceEnd="32000">
                          <p:cBhvr additive="base">
                            <p:cTn dur="750" fill="hold"/>
                            <p:tgtEl>
                              <p:spTgt spid="18"/>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1" fill="hold" nodeType="withEffect" p14:presetBounceEnd="32000">
                      <p:stCondLst>
                        <p:cond delay="0"/>
                      </p:stCondLst>
                      <p:childTnLst>
                        <p:set>
                          <p:cBhvr>
                            <p:cTn dur="1" fill="hold">
                              <p:stCondLst>
                                <p:cond delay="0"/>
                              </p:stCondLst>
                            </p:cTn>
                            <p:tgtEl>
                              <p:spTgt spid="19"/>
                            </p:tgtEl>
                            <p:attrNameLst>
                              <p:attrName>style.visibility</p:attrName>
                            </p:attrNameLst>
                          </p:cBhvr>
                          <p:to>
                            <p:strVal val="visible"/>
                          </p:to>
                        </p:set>
                        <p:anim calcmode="lin" valueType="num" p14:bounceEnd="32000">
                          <p:cBhvr additive="base">
                            <p:cTn dur="750" fill="hold"/>
                            <p:tgtEl>
                              <p:spTgt spid="19"/>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p:tnLst>
                  <p:par>
                    <p:cTn presetID="2" presetClass="entr" presetSubtype="1" fill="hold" nodeType="withEffect" p14:presetBounceEnd="32000">
                      <p:stCondLst>
                        <p:cond delay="0"/>
                      </p:stCondLst>
                      <p:childTnLst>
                        <p:set>
                          <p:cBhvr>
                            <p:cTn dur="1" fill="hold">
                              <p:stCondLst>
                                <p:cond delay="0"/>
                              </p:stCondLst>
                            </p:cTn>
                            <p:tgtEl>
                              <p:spTgt spid="20"/>
                            </p:tgtEl>
                            <p:attrNameLst>
                              <p:attrName>style.visibility</p:attrName>
                            </p:attrNameLst>
                          </p:cBhvr>
                          <p:to>
                            <p:strVal val="visible"/>
                          </p:to>
                        </p:set>
                        <p:anim calcmode="lin" valueType="num" p14:bounceEnd="32000">
                          <p:cBhvr additive="base">
                            <p:cTn dur="750" fill="hold"/>
                            <p:tgtEl>
                              <p:spTgt spid="20"/>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p:tnLst>
                  <p:par>
                    <p:cTn presetID="2" presetClass="entr" presetSubtype="1" fill="hold" nodeType="withEffect" p14:presetBounceEnd="32000">
                      <p:stCondLst>
                        <p:cond delay="0"/>
                      </p:stCondLst>
                      <p:childTnLst>
                        <p:set>
                          <p:cBhvr>
                            <p:cTn dur="1" fill="hold">
                              <p:stCondLst>
                                <p:cond delay="0"/>
                              </p:stCondLst>
                            </p:cTn>
                            <p:tgtEl>
                              <p:spTgt spid="21"/>
                            </p:tgtEl>
                            <p:attrNameLst>
                              <p:attrName>style.visibility</p:attrName>
                            </p:attrNameLst>
                          </p:cBhvr>
                          <p:to>
                            <p:strVal val="visible"/>
                          </p:to>
                        </p:set>
                        <p:anim calcmode="lin" valueType="num" p14:bounceEnd="32000">
                          <p:cBhvr additive="base">
                            <p:cTn dur="750" fill="hold"/>
                            <p:tgtEl>
                              <p:spTgt spid="21"/>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750" fill="hold"/>
                                            <p:tgtEl>
                                              <p:spTgt spid="19"/>
                                            </p:tgtEl>
                                            <p:attrNameLst>
                                              <p:attrName>ppt_x</p:attrName>
                                            </p:attrNameLst>
                                          </p:cBhvr>
                                          <p:tavLst>
                                            <p:tav tm="0">
                                              <p:val>
                                                <p:strVal val="#ppt_x"/>
                                              </p:val>
                                            </p:tav>
                                            <p:tav tm="100000">
                                              <p:val>
                                                <p:strVal val="#ppt_x"/>
                                              </p:val>
                                            </p:tav>
                                          </p:tavLst>
                                        </p:anim>
                                        <p:anim calcmode="lin" valueType="num">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additive="base">
                                            <p:cTn id="53" dur="750" fill="hold"/>
                                            <p:tgtEl>
                                              <p:spTgt spid="20"/>
                                            </p:tgtEl>
                                            <p:attrNameLst>
                                              <p:attrName>ppt_x</p:attrName>
                                            </p:attrNameLst>
                                          </p:cBhvr>
                                          <p:tavLst>
                                            <p:tav tm="0">
                                              <p:val>
                                                <p:strVal val="#ppt_x"/>
                                              </p:val>
                                            </p:tav>
                                            <p:tav tm="100000">
                                              <p:val>
                                                <p:strVal val="#ppt_x"/>
                                              </p:val>
                                            </p:tav>
                                          </p:tavLst>
                                        </p:anim>
                                        <p:anim calcmode="lin" valueType="num">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cBhvr additive="base">
                                            <p:cTn id="67" dur="750" fill="hold"/>
                                            <p:tgtEl>
                                              <p:spTgt spid="21"/>
                                            </p:tgtEl>
                                            <p:attrNameLst>
                                              <p:attrName>ppt_x</p:attrName>
                                            </p:attrNameLst>
                                          </p:cBhvr>
                                          <p:tavLst>
                                            <p:tav tm="0">
                                              <p:val>
                                                <p:strVal val="#ppt_x"/>
                                              </p:val>
                                            </p:tav>
                                            <p:tav tm="100000">
                                              <p:val>
                                                <p:strVal val="#ppt_x"/>
                                              </p:val>
                                            </p:tav>
                                          </p:tavLst>
                                        </p:anim>
                                        <p:anim calcmode="lin" valueType="num">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1"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ppt_x"/>
                              </p:val>
                            </p:tav>
                            <p:tav tm="100000">
                              <p:val>
                                <p:strVal val="#ppt_x"/>
                              </p:val>
                            </p:tav>
                          </p:tavLst>
                        </p:anim>
                        <p:anim calcmode="lin" valueType="num">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p:tnLst>
                  <p:par>
                    <p:cTn presetID="2" presetClass="entr" presetSubtype="1"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p:tnLst>
                  <p:par>
                    <p:cTn presetID="2" presetClass="entr" presetSubtype="1"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ppt_x"/>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3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dirty="0"/>
              <a:t>Click icon to add pictures or go online at…</a:t>
            </a:r>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8" name="Text Placeholder 6"/>
          <p:cNvSpPr>
            <a:spLocks noGrp="1"/>
          </p:cNvSpPr>
          <p:nvPr>
            <p:ph type="body" sz="quarter" idx="11"/>
          </p:nvPr>
        </p:nvSpPr>
        <p:spPr>
          <a:xfrm>
            <a:off x="0" y="342805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0" y="1554163"/>
            <a:ext cx="60960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0"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4651935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4" name="Slide Number Placeholder 5"/>
          <p:cNvSpPr>
            <a:spLocks noGrp="1"/>
          </p:cNvSpPr>
          <p:nvPr>
            <p:ph type="sldNum" sz="quarter" idx="4"/>
          </p:nvPr>
        </p:nvSpPr>
        <p:spPr>
          <a:xfrm>
            <a:off x="11837561" y="6484937"/>
            <a:ext cx="387743" cy="365125"/>
          </a:xfrm>
          <a:prstGeom prst="rect">
            <a:avLst/>
          </a:prstGeom>
        </p:spPr>
        <p:txBody>
          <a:bodyPr vert="horz" lIns="91440" tIns="45720" rIns="91440" bIns="45720" rtlCol="0" anchor="ctr"/>
          <a:lstStyle>
            <a:lvl1pPr algn="r">
              <a:defRPr sz="1100">
                <a:solidFill>
                  <a:schemeClr val="bg1"/>
                </a:solidFill>
              </a:defRPr>
            </a:lvl1pPr>
          </a:lstStyle>
          <a:p>
            <a:fld id="{5AE1514C-5E56-4738-A1FF-4B1CFD2A3E36}" type="slidenum">
              <a:rPr lang="en-US" smtClean="0"/>
              <a:pPr/>
              <a:t>‹#›</a:t>
            </a:fld>
            <a:endParaRPr lang="en-US"/>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9" name="Text Placeholder 6"/>
          <p:cNvSpPr>
            <a:spLocks noGrp="1"/>
          </p:cNvSpPr>
          <p:nvPr>
            <p:ph type="body" sz="quarter" idx="11"/>
          </p:nvPr>
        </p:nvSpPr>
        <p:spPr>
          <a:xfrm>
            <a:off x="0" y="3429000"/>
            <a:ext cx="6096000" cy="2594043"/>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spcAft>
                <a:spcPts val="600"/>
              </a:spcAft>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0" y="1554163"/>
            <a:ext cx="6096000" cy="548957"/>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2" name="Slide Number Placeholder 7"/>
          <p:cNvSpPr txBox="1">
            <a:spLocks/>
          </p:cNvSpPr>
          <p:nvPr userDrawn="1"/>
        </p:nvSpPr>
        <p:spPr>
          <a:xfrm>
            <a:off x="10343911" y="6498718"/>
            <a:ext cx="523406" cy="365125"/>
          </a:xfrm>
          <a:prstGeom prst="rect">
            <a:avLst/>
          </a:prstGeom>
        </p:spPr>
        <p:txBody>
          <a:bodyPr vert="horz" wrap="none"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97E989-D798-4C62-8E93-3D2D613C2488}" type="slidenum">
              <a:rPr lang="en-US" smtClean="0">
                <a:solidFill>
                  <a:schemeClr val="bg1"/>
                </a:solidFill>
              </a:rPr>
              <a:pPr/>
              <a:t>‹#›</a:t>
            </a:fld>
            <a:endParaRPr lang="en-US">
              <a:solidFill>
                <a:schemeClr val="bg1"/>
              </a:solidFill>
            </a:endParaRPr>
          </a:p>
        </p:txBody>
      </p:sp>
    </p:spTree>
    <p:extLst>
      <p:ext uri="{BB962C8B-B14F-4D97-AF65-F5344CB8AC3E}">
        <p14:creationId xmlns:p14="http://schemas.microsoft.com/office/powerpoint/2010/main" val="443957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0" y="342900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3" name="Text Placeholder 2"/>
          <p:cNvSpPr>
            <a:spLocks noGrp="1"/>
          </p:cNvSpPr>
          <p:nvPr>
            <p:ph type="body" sz="quarter" idx="19"/>
          </p:nvPr>
        </p:nvSpPr>
        <p:spPr>
          <a:xfrm>
            <a:off x="0" y="1554163"/>
            <a:ext cx="6129304"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8882334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094443" y="3425619"/>
            <a:ext cx="6097555"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6094443" y="1554163"/>
            <a:ext cx="6097556"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0"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798201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0" y="0"/>
            <a:ext cx="6094444" cy="6856100"/>
          </a:xfrm>
          <a:blipFill>
            <a:blip r:embed="rId2"/>
            <a:srcRect/>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180534" y="3429000"/>
            <a:ext cx="6011466"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6180534" y="1554163"/>
            <a:ext cx="57912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1"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2"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41761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4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0"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138266" y="3457545"/>
            <a:ext cx="6053733"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9" hasCustomPrompt="1"/>
          </p:nvPr>
        </p:nvSpPr>
        <p:spPr>
          <a:xfrm>
            <a:off x="6138267"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50/50 photo layout</a:t>
            </a:r>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6288845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096000" y="2356398"/>
            <a:ext cx="6096000" cy="2145203"/>
          </a:xfrm>
        </p:spPr>
        <p:txBody>
          <a:bodyPr anchor="ctr" anchorCtr="0"/>
          <a:lstStyle>
            <a:lvl1pPr algn="ctr" defTabSz="914400" rtl="0" eaLnBrk="1" latinLnBrk="0" hangingPunct="1">
              <a:lnSpc>
                <a:spcPct val="90000"/>
              </a:lnSpc>
              <a:spcBef>
                <a:spcPts val="2400"/>
              </a:spcBef>
              <a:spcAft>
                <a:spcPts val="6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spcBef>
                <a:spcPts val="0"/>
              </a:spcBef>
              <a:spcAft>
                <a:spcPts val="600"/>
              </a:spcAft>
              <a:defRPr sz="2800"/>
            </a:lvl2pPr>
            <a:lvl3pPr algn="ctr">
              <a:spcBef>
                <a:spcPts val="0"/>
              </a:spcBef>
              <a:spcAft>
                <a:spcPts val="600"/>
              </a:spcAft>
              <a:defRPr lang="en-US" sz="2400" b="0" kern="1200" dirty="0">
                <a:solidFill>
                  <a:schemeClr val="tx1">
                    <a:lumMod val="85000"/>
                    <a:lumOff val="15000"/>
                  </a:schemeClr>
                </a:solidFill>
                <a:latin typeface="+mn-lt"/>
                <a:ea typeface="+mn-ea"/>
                <a:cs typeface="+mn-cs"/>
              </a:defRPr>
            </a:lvl3pPr>
            <a:lvl4pPr algn="ctr">
              <a:spcBef>
                <a:spcPts val="0"/>
              </a:spcBef>
              <a:spcAft>
                <a:spcPts val="600"/>
              </a:spcAft>
              <a:defRPr sz="2000" b="1"/>
            </a:lvl4pPr>
            <a:lvl5pPr algn="ctr">
              <a:spcBef>
                <a:spcPts val="0"/>
              </a:spcBef>
              <a:spcAft>
                <a:spcPts val="600"/>
              </a:spcAft>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806054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with number">
    <p:bg>
      <p:bgPr>
        <a:solidFill>
          <a:schemeClr val="tx2"/>
        </a:solidFill>
        <a:effectLst/>
      </p:bgPr>
    </p:bg>
    <p:spTree>
      <p:nvGrpSpPr>
        <p:cNvPr id="1" name=""/>
        <p:cNvGrpSpPr/>
        <p:nvPr/>
      </p:nvGrpSpPr>
      <p:grpSpPr>
        <a:xfrm>
          <a:off x="0" y="0"/>
          <a:ext cx="0" cy="0"/>
          <a:chOff x="0" y="0"/>
          <a:chExt cx="0" cy="0"/>
        </a:xfrm>
      </p:grpSpPr>
      <p:sp>
        <p:nvSpPr>
          <p:cNvPr id="19" name="Freeform: Shape 18"/>
          <p:cNvSpPr/>
          <p:nvPr userDrawn="1"/>
        </p:nvSpPr>
        <p:spPr>
          <a:xfrm>
            <a:off x="3803737" y="-65233"/>
            <a:ext cx="4584526" cy="2297766"/>
          </a:xfrm>
          <a:custGeom>
            <a:avLst/>
            <a:gdLst>
              <a:gd name="connsiteX0" fmla="*/ 278 w 4584526"/>
              <a:gd name="connsiteY0" fmla="*/ 0 h 2297766"/>
              <a:gd name="connsiteX1" fmla="*/ 4584248 w 4584526"/>
              <a:gd name="connsiteY1" fmla="*/ 0 h 2297766"/>
              <a:gd name="connsiteX2" fmla="*/ 4584526 w 4584526"/>
              <a:gd name="connsiteY2" fmla="*/ 5503 h 2297766"/>
              <a:gd name="connsiteX3" fmla="*/ 2292263 w 4584526"/>
              <a:gd name="connsiteY3" fmla="*/ 2297766 h 2297766"/>
              <a:gd name="connsiteX4" fmla="*/ 0 w 4584526"/>
              <a:gd name="connsiteY4" fmla="*/ 5503 h 229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4526" h="2297766">
                <a:moveTo>
                  <a:pt x="278" y="0"/>
                </a:moveTo>
                <a:lnTo>
                  <a:pt x="4584248" y="0"/>
                </a:lnTo>
                <a:lnTo>
                  <a:pt x="4584526" y="5503"/>
                </a:lnTo>
                <a:cubicBezTo>
                  <a:pt x="4584526" y="1271485"/>
                  <a:pt x="3558245" y="2297766"/>
                  <a:pt x="2292263" y="2297766"/>
                </a:cubicBezTo>
                <a:cubicBezTo>
                  <a:pt x="1026281" y="2297766"/>
                  <a:pt x="0" y="1271485"/>
                  <a:pt x="0" y="5503"/>
                </a:cubicBezTo>
                <a:close/>
              </a:path>
            </a:pathLst>
          </a:custGeom>
          <a:solidFill>
            <a:srgbClr val="000000"/>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7" name="Footer Placeholder 4"/>
          <p:cNvSpPr txBox="1">
            <a:spLocks/>
          </p:cNvSpPr>
          <p:nvPr userDrawn="1"/>
        </p:nvSpPr>
        <p:spPr>
          <a:xfrm>
            <a:off x="4038600" y="6356350"/>
            <a:ext cx="4114800" cy="365125"/>
          </a:xfrm>
          <a:prstGeom prst="rect">
            <a:avLst/>
          </a:prstGeom>
        </p:spPr>
        <p:txBody>
          <a:bodyPr/>
          <a:lstStyle>
            <a:defPPr>
              <a:defRPr lang="en-US"/>
            </a:defPPr>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FFFFFF"/>
              </a:solidFill>
              <a:effectLst/>
              <a:uLnTx/>
              <a:uFillTx/>
              <a:latin typeface="Segoe UI"/>
              <a:ea typeface="+mn-ea"/>
              <a:cs typeface="+mn-cs"/>
            </a:endParaRPr>
          </a:p>
        </p:txBody>
      </p:sp>
      <p:sp>
        <p:nvSpPr>
          <p:cNvPr id="3" name="Title 2"/>
          <p:cNvSpPr>
            <a:spLocks noGrp="1"/>
          </p:cNvSpPr>
          <p:nvPr>
            <p:ph type="title" hasCustomPrompt="1"/>
          </p:nvPr>
        </p:nvSpPr>
        <p:spPr>
          <a:xfrm>
            <a:off x="302995" y="3383280"/>
            <a:ext cx="11660405" cy="625641"/>
          </a:xfrm>
          <a:prstGeom prst="rect">
            <a:avLst/>
          </a:prstGeom>
        </p:spPr>
        <p:txBody>
          <a:bodyPr vert="horz" lIns="457200" tIns="45720" rIns="457200" bIns="45720" rtlCol="0" anchor="b">
            <a:noAutofit/>
          </a:bodyPr>
          <a:lstStyle>
            <a:lvl1pPr algn="ctr" defTabSz="914400" rtl="0" eaLnBrk="1" latinLnBrk="0" hangingPunct="1">
              <a:lnSpc>
                <a:spcPct val="90000"/>
              </a:lnSpc>
              <a:spcBef>
                <a:spcPct val="0"/>
              </a:spcBef>
              <a:buNone/>
              <a:defRPr lang="en-US" sz="4800" b="1" i="0" kern="1200" spc="40" baseline="0" dirty="0">
                <a:gradFill>
                  <a:gsLst>
                    <a:gs pos="0">
                      <a:schemeClr val="accent1">
                        <a:lumMod val="5000"/>
                        <a:lumOff val="95000"/>
                      </a:schemeClr>
                    </a:gs>
                    <a:gs pos="100000">
                      <a:schemeClr val="bg1"/>
                    </a:gs>
                  </a:gsLst>
                  <a:lin ang="5400000" scaled="1"/>
                </a:gradFill>
                <a:latin typeface="+mn-lt"/>
                <a:ea typeface="+mn-ea"/>
                <a:cs typeface="Segoe UI Semilight" panose="020B0402040204020203" pitchFamily="34" charset="0"/>
              </a:defRPr>
            </a:lvl1pPr>
          </a:lstStyle>
          <a:p>
            <a:pPr marL="0" marR="0" lvl="0" indent="0" fontAlgn="auto">
              <a:spcAft>
                <a:spcPts val="0"/>
              </a:spcAft>
              <a:buClrTx/>
              <a:buSzTx/>
              <a:buFontTx/>
              <a:tabLst/>
            </a:pPr>
            <a:r>
              <a:rPr lang="en-US" dirty="0"/>
              <a:t>CLICK TO EDIT MASTER TITLE STYLE</a:t>
            </a:r>
          </a:p>
        </p:txBody>
      </p:sp>
      <p:sp>
        <p:nvSpPr>
          <p:cNvPr id="22" name="Text Placeholder 3"/>
          <p:cNvSpPr>
            <a:spLocks noGrp="1"/>
          </p:cNvSpPr>
          <p:nvPr>
            <p:ph type="body" sz="quarter" idx="10" hasCustomPrompt="1"/>
          </p:nvPr>
        </p:nvSpPr>
        <p:spPr>
          <a:xfrm>
            <a:off x="3923323" y="186061"/>
            <a:ext cx="4376615" cy="627351"/>
          </a:xfrm>
        </p:spPr>
        <p:txBody>
          <a:bodyPr/>
          <a:lstStyle>
            <a:lvl1pPr algn="ctr">
              <a:defRPr sz="2000">
                <a:solidFill>
                  <a:schemeClr val="bg1"/>
                </a:solidFill>
              </a:defRPr>
            </a:lvl1pPr>
            <a:lvl2pPr algn="ctr">
              <a:defRPr sz="1400">
                <a:solidFill>
                  <a:schemeClr val="bg1"/>
                </a:solidFill>
              </a:defRPr>
            </a:lvl2pPr>
            <a:lvl3pPr algn="ctr">
              <a:defRPr>
                <a:solidFill>
                  <a:schemeClr val="bg1"/>
                </a:solidFill>
              </a:defRPr>
            </a:lvl3pPr>
            <a:lvl4pPr algn="ctr">
              <a:defRPr>
                <a:solidFill>
                  <a:schemeClr val="bg1"/>
                </a:solidFill>
              </a:defRPr>
            </a:lvl4pPr>
            <a:lvl5pPr>
              <a:defRPr>
                <a:solidFill>
                  <a:schemeClr val="bg1"/>
                </a:solidFill>
              </a:defRPr>
            </a:lvl5pPr>
          </a:lstStyle>
          <a:p>
            <a:pPr lvl="0"/>
            <a:r>
              <a:rPr lang="en-US" dirty="0"/>
              <a:t>Add Your Section Title Here</a:t>
            </a:r>
          </a:p>
          <a:p>
            <a:pPr lvl="1"/>
            <a:r>
              <a:rPr lang="en-US" dirty="0"/>
              <a:t>1</a:t>
            </a:r>
          </a:p>
        </p:txBody>
      </p:sp>
      <p:sp>
        <p:nvSpPr>
          <p:cNvPr id="23" name="Text Placeholder 3"/>
          <p:cNvSpPr>
            <a:spLocks noGrp="1"/>
          </p:cNvSpPr>
          <p:nvPr>
            <p:ph type="body" sz="quarter" idx="11" hasCustomPrompt="1"/>
          </p:nvPr>
        </p:nvSpPr>
        <p:spPr>
          <a:xfrm>
            <a:off x="304801" y="4206240"/>
            <a:ext cx="11658600" cy="424732"/>
          </a:xfrm>
        </p:spPr>
        <p:txBody>
          <a:bodyPr lIns="457200" rIns="457200"/>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2400" b="0" i="0" u="none" strike="noStrike" kern="1200" cap="none" spc="0" normalizeH="0" baseline="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rPr>
              <a:t>Add a short summary sentence here about title/statement above</a:t>
            </a:r>
          </a:p>
        </p:txBody>
      </p:sp>
      <p:sp>
        <p:nvSpPr>
          <p:cNvPr id="6" name="Text Placeholder 5"/>
          <p:cNvSpPr>
            <a:spLocks noGrp="1"/>
          </p:cNvSpPr>
          <p:nvPr>
            <p:ph type="body" sz="quarter" idx="12" hasCustomPrompt="1"/>
          </p:nvPr>
        </p:nvSpPr>
        <p:spPr>
          <a:xfrm>
            <a:off x="5737094" y="1007413"/>
            <a:ext cx="792205" cy="1200329"/>
          </a:xfrm>
        </p:spPr>
        <p:txBody>
          <a:bodyPr wrap="none" anchor="ctr"/>
          <a:lstStyle>
            <a:lvl1pPr algn="ctr">
              <a:defRPr kumimoji="0" lang="en-US" sz="8000" b="1" i="0" u="none" strike="noStrike" kern="1200" cap="none" spc="0" normalizeH="0" baseline="0" dirty="0">
                <a:ln>
                  <a:noFill/>
                </a:ln>
                <a:solidFill>
                  <a:schemeClr val="accent4"/>
                </a:solidFill>
                <a:effectLst/>
                <a:uLnTx/>
                <a:uFillTx/>
                <a:latin typeface="Segoe UI" panose="020B0502040204020203" pitchFamily="34" charset="0"/>
                <a:ea typeface="+mn-ea"/>
                <a:cs typeface="Segoe UI" panose="020B0502040204020203"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t>
            </a:r>
          </a:p>
        </p:txBody>
      </p:sp>
    </p:spTree>
    <p:extLst>
      <p:ext uri="{BB962C8B-B14F-4D97-AF65-F5344CB8AC3E}">
        <p14:creationId xmlns:p14="http://schemas.microsoft.com/office/powerpoint/2010/main" val="26418748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50-50 Left Photo Layout with text">
    <p:spTree>
      <p:nvGrpSpPr>
        <p:cNvPr id="1" name=""/>
        <p:cNvGrpSpPr/>
        <p:nvPr/>
      </p:nvGrpSpPr>
      <p:grpSpPr>
        <a:xfrm>
          <a:off x="0" y="0"/>
          <a:ext cx="0" cy="0"/>
          <a:chOff x="0" y="0"/>
          <a:chExt cx="0" cy="0"/>
        </a:xfrm>
      </p:grpSpPr>
      <p:sp>
        <p:nvSpPr>
          <p:cNvPr id="10" name="Picture Placeholder 9"/>
          <p:cNvSpPr>
            <a:spLocks noGrp="1"/>
          </p:cNvSpPr>
          <p:nvPr>
            <p:ph type="pic" sz="quarter" idx="12" hasCustomPrompt="1"/>
          </p:nvPr>
        </p:nvSpPr>
        <p:spPr>
          <a:xfrm>
            <a:off x="0" y="0"/>
            <a:ext cx="12190413" cy="6858000"/>
          </a:xfrm>
          <a:blipFill>
            <a:blip r:embed="rId2"/>
            <a:stretch>
              <a:fillRect/>
            </a:stretch>
          </a:blipFill>
        </p:spPr>
        <p:txBody>
          <a:bodyPr anchor="ctr" anchorCtr="0">
            <a:noAutofit/>
          </a:bodyPr>
          <a:lstStyle>
            <a:lvl1pPr algn="r">
              <a:defRPr baseline="0"/>
            </a:lvl1pPr>
          </a:lstStyle>
          <a:p>
            <a:r>
              <a:rPr lang="en-US" dirty="0"/>
              <a:t>Full Bleed Picture</a:t>
            </a:r>
          </a:p>
        </p:txBody>
      </p:sp>
      <p:sp>
        <p:nvSpPr>
          <p:cNvPr id="7"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Text Placeholder 6"/>
          <p:cNvSpPr>
            <a:spLocks noGrp="1"/>
          </p:cNvSpPr>
          <p:nvPr>
            <p:ph type="body" sz="quarter" idx="11"/>
          </p:nvPr>
        </p:nvSpPr>
        <p:spPr>
          <a:xfrm>
            <a:off x="304800" y="3429000"/>
            <a:ext cx="5960269"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
          <p:cNvSpPr>
            <a:spLocks noGrp="1"/>
          </p:cNvSpPr>
          <p:nvPr>
            <p:ph type="body" sz="quarter" idx="19" hasCustomPrompt="1"/>
          </p:nvPr>
        </p:nvSpPr>
        <p:spPr>
          <a:xfrm>
            <a:off x="304800"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Headline</a:t>
            </a:r>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7891402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3137" kern="1200" spc="0" baseline="0" dirty="0">
                <a:gradFill>
                  <a:gsLst>
                    <a:gs pos="1250">
                      <a:schemeClr val="tx2"/>
                    </a:gs>
                    <a:gs pos="99000">
                      <a:schemeClr val="tx2"/>
                    </a:gs>
                  </a:gsLst>
                  <a:lin ang="5400000" scaled="0"/>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1">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p>
        </p:txBody>
      </p:sp>
      <p:sp>
        <p:nvSpPr>
          <p:cNvPr id="2" name="Title 1"/>
          <p:cNvSpPr>
            <a:spLocks noGrp="1"/>
          </p:cNvSpPr>
          <p:nvPr>
            <p:ph type="title"/>
          </p:nvPr>
        </p:nvSpPr>
        <p:spPr/>
        <p:txBody>
          <a:bodyPr/>
          <a:lstStyle/>
          <a:p>
            <a:r>
              <a:rPr lang="en-US"/>
              <a:t>Click to edit Master title style</a:t>
            </a:r>
            <a:endParaRPr lang="en-US" dirty="0"/>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6691981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7" name="Picture Placeholder 6"/>
          <p:cNvSpPr>
            <a:spLocks noGrp="1" noChangeAspect="1"/>
          </p:cNvSpPr>
          <p:nvPr>
            <p:ph type="pic" sz="quarter" idx="14"/>
          </p:nvPr>
        </p:nvSpPr>
        <p:spPr>
          <a:xfrm>
            <a:off x="0" y="0"/>
            <a:ext cx="12192000" cy="6858000"/>
          </a:xfrm>
        </p:spPr>
        <p:txBody>
          <a:bodyPr lIns="91440">
            <a:noAutofit/>
          </a:bodyPr>
          <a:lstStyle>
            <a:lvl1pPr algn="ctr">
              <a:defRPr/>
            </a:lvl1pPr>
          </a:lstStyle>
          <a:p>
            <a:r>
              <a:rPr lang="en-US" baseline="0"/>
              <a:t>Click icon to add picture</a:t>
            </a:r>
            <a:endParaRPr lang="en-US" dirty="0"/>
          </a:p>
        </p:txBody>
      </p:sp>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2" name="Title 1"/>
          <p:cNvSpPr>
            <a:spLocks noGrp="1"/>
          </p:cNvSpPr>
          <p:nvPr>
            <p:ph type="title" hasCustomPrompt="1"/>
          </p:nvPr>
        </p:nvSpPr>
        <p:spPr>
          <a:xfrm>
            <a:off x="966652" y="2567613"/>
            <a:ext cx="8804365" cy="1403495"/>
          </a:xfrm>
          <a:prstGeom prst="rect">
            <a:avLst/>
          </a:prstGeom>
        </p:spPr>
        <p:txBody>
          <a:bodyPr/>
          <a:lstStyle>
            <a:lvl1pPr algn="l">
              <a:defRPr lang="en-US" sz="8800" b="1" i="0" kern="1200" spc="100" dirty="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stStyle>
          <a:p>
            <a:r>
              <a:rPr lang="en-US" dirty="0"/>
              <a:t>CLICK TO EDIT</a:t>
            </a:r>
          </a:p>
        </p:txBody>
      </p:sp>
      <p:sp>
        <p:nvSpPr>
          <p:cNvPr id="5" name="Text Placeholder 4"/>
          <p:cNvSpPr>
            <a:spLocks noGrp="1"/>
          </p:cNvSpPr>
          <p:nvPr>
            <p:ph type="body" sz="quarter" idx="13" hasCustomPrompt="1"/>
          </p:nvPr>
        </p:nvSpPr>
        <p:spPr>
          <a:xfrm>
            <a:off x="1581150" y="3971108"/>
            <a:ext cx="9461500" cy="757130"/>
          </a:xfrm>
        </p:spPr>
        <p:txBody>
          <a:bodyPr/>
          <a:lstStyle>
            <a:lvl1pPr algn="l">
              <a:defRPr lang="en-US" sz="4800" b="1" i="0" kern="1200" spc="300" dirty="0" smtClean="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vl2pPr algn="l">
              <a:defRPr/>
            </a:lvl2pPr>
            <a:lvl3pPr algn="l">
              <a:defRPr/>
            </a:lvl3pPr>
            <a:lvl4pPr algn="l">
              <a:defRPr/>
            </a:lvl4pPr>
            <a:lvl5pPr algn="l">
              <a:defRPr/>
            </a:lvl5pPr>
          </a:lstStyle>
          <a:p>
            <a:pPr lvl="0"/>
            <a:r>
              <a:rPr lang="en-US" dirty="0"/>
              <a:t>EDIT MASTER TEXT</a:t>
            </a:r>
          </a:p>
        </p:txBody>
      </p:sp>
    </p:spTree>
    <p:extLst>
      <p:ext uri="{BB962C8B-B14F-4D97-AF65-F5344CB8AC3E}">
        <p14:creationId xmlns:p14="http://schemas.microsoft.com/office/powerpoint/2010/main" val="4073567290"/>
      </p:ext>
    </p:extLst>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Blank with Pictur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3" name="Picture Placeholder 2"/>
          <p:cNvSpPr>
            <a:spLocks noGrp="1" noChangeAspect="1"/>
          </p:cNvSpPr>
          <p:nvPr>
            <p:ph type="pic" sz="quarter" idx="13"/>
          </p:nvPr>
        </p:nvSpPr>
        <p:spPr>
          <a:xfrm>
            <a:off x="0" y="0"/>
            <a:ext cx="12066954" cy="6858000"/>
          </a:xfrm>
        </p:spPr>
        <p:txBody>
          <a:bodyPr anchor="ctr">
            <a:noAutofit/>
          </a:bodyPr>
          <a:lstStyle>
            <a:lvl1pPr algn="ctr">
              <a:defRPr>
                <a:solidFill>
                  <a:schemeClr val="tx2"/>
                </a:solidFill>
              </a:defRPr>
            </a:lvl1pPr>
          </a:lstStyle>
          <a:p>
            <a:r>
              <a:rPr lang="en-US"/>
              <a:t>Click icon to add picture</a:t>
            </a:r>
            <a:endParaRPr lang="en-US" dirty="0"/>
          </a:p>
        </p:txBody>
      </p:sp>
    </p:spTree>
    <p:extLst>
      <p:ext uri="{BB962C8B-B14F-4D97-AF65-F5344CB8AC3E}">
        <p14:creationId xmlns:p14="http://schemas.microsoft.com/office/powerpoint/2010/main" val="15583958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Tree>
    <p:extLst>
      <p:ext uri="{BB962C8B-B14F-4D97-AF65-F5344CB8AC3E}">
        <p14:creationId xmlns:p14="http://schemas.microsoft.com/office/powerpoint/2010/main" val="38936482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steps">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14BDA58-9C93-4222-A4EC-4BEB46CE06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175"/>
            <a:ext cx="12192000" cy="6851649"/>
          </a:xfrm>
          <a:prstGeom prst="rect">
            <a:avLst/>
          </a:prstGeom>
        </p:spPr>
      </p:pic>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6" name="TextBox 5">
            <a:hlinkClick r:id="rId3"/>
            <a:extLst>
              <a:ext uri="{FF2B5EF4-FFF2-40B4-BE49-F238E27FC236}">
                <a16:creationId xmlns:a16="http://schemas.microsoft.com/office/drawing/2014/main" id="{FC5E276D-531E-45A9-B450-EFEC62CDC8DF}"/>
              </a:ext>
            </a:extLst>
          </p:cNvPr>
          <p:cNvSpPr txBox="1"/>
          <p:nvPr userDrawn="1"/>
        </p:nvSpPr>
        <p:spPr>
          <a:xfrm>
            <a:off x="4961284" y="93791"/>
            <a:ext cx="2269433" cy="316517"/>
          </a:xfrm>
          <a:prstGeom prst="roundRect">
            <a:avLst>
              <a:gd name="adj" fmla="val 50000"/>
            </a:avLst>
          </a:prstGeom>
          <a:solidFill>
            <a:schemeClr val="accent4"/>
          </a:solidFill>
        </p:spPr>
        <p:txBody>
          <a:bodyPr wrap="square" lIns="0" r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chemeClr val="tx1"/>
                </a:solidFill>
                <a:effectLst/>
                <a:uLnTx/>
                <a:uFillTx/>
              </a:rPr>
              <a:t>Neal Creative  | click &amp; </a:t>
            </a:r>
            <a:r>
              <a:rPr kumimoji="0" lang="en-US" sz="1050" b="1" i="0" u="none" strike="noStrike" kern="0" cap="none" spc="0" normalizeH="0" baseline="0" noProof="0" dirty="0">
                <a:ln>
                  <a:noFill/>
                </a:ln>
                <a:solidFill>
                  <a:schemeClr val="tx1"/>
                </a:solidFill>
                <a:effectLst/>
                <a:uLnTx/>
                <a:uFillTx/>
              </a:rPr>
              <a:t>Learn more</a:t>
            </a:r>
          </a:p>
        </p:txBody>
      </p:sp>
      <p:sp>
        <p:nvSpPr>
          <p:cNvPr id="7" name="TextBox 6">
            <a:hlinkClick r:id="rId4"/>
          </p:cNvPr>
          <p:cNvSpPr txBox="1"/>
          <p:nvPr userDrawn="1"/>
        </p:nvSpPr>
        <p:spPr>
          <a:xfrm>
            <a:off x="0" y="6548363"/>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rPr>
              <a:t>Neal Creative </a:t>
            </a:r>
            <a:r>
              <a:rPr lang="en-US" sz="900" kern="1200" dirty="0">
                <a:solidFill>
                  <a:schemeClr val="tx1"/>
                </a:solidFill>
                <a:latin typeface="+mn-lt"/>
                <a:ea typeface="+mn-ea"/>
                <a:cs typeface="+mn-cs"/>
              </a:rPr>
              <a:t>©</a:t>
            </a:r>
            <a:r>
              <a:rPr lang="en-US" sz="1000" baseline="0" dirty="0">
                <a:solidFill>
                  <a:schemeClr val="tx1"/>
                </a:solidFill>
              </a:rPr>
              <a:t> </a:t>
            </a:r>
            <a:endParaRPr lang="en-US" sz="1000" b="1" dirty="0">
              <a:solidFill>
                <a:schemeClr val="tx1"/>
              </a:solidFill>
            </a:endParaRPr>
          </a:p>
        </p:txBody>
      </p:sp>
      <p:grpSp>
        <p:nvGrpSpPr>
          <p:cNvPr id="8" name="Group 7">
            <a:extLst>
              <a:ext uri="{FF2B5EF4-FFF2-40B4-BE49-F238E27FC236}">
                <a16:creationId xmlns:a16="http://schemas.microsoft.com/office/drawing/2014/main" id="{EF273A61-5610-4355-89F3-7C90515BFCC9}"/>
              </a:ext>
            </a:extLst>
          </p:cNvPr>
          <p:cNvGrpSpPr/>
          <p:nvPr userDrawn="1"/>
        </p:nvGrpSpPr>
        <p:grpSpPr>
          <a:xfrm>
            <a:off x="5976075" y="3634505"/>
            <a:ext cx="1700633" cy="1798732"/>
            <a:chOff x="5976075" y="3634505"/>
            <a:chExt cx="1700633" cy="1798732"/>
          </a:xfrm>
        </p:grpSpPr>
        <p:pic>
          <p:nvPicPr>
            <p:cNvPr id="9" name="Picture 8">
              <a:extLst>
                <a:ext uri="{FF2B5EF4-FFF2-40B4-BE49-F238E27FC236}">
                  <a16:creationId xmlns:a16="http://schemas.microsoft.com/office/drawing/2014/main" id="{6A49345F-7A53-4131-8BB4-087032A6CCD0}"/>
                </a:ext>
              </a:extLst>
            </p:cNvPr>
            <p:cNvPicPr>
              <a:picLocks noChangeAspect="1"/>
            </p:cNvPicPr>
            <p:nvPr/>
          </p:nvPicPr>
          <p:blipFill rotWithShape="1">
            <a:blip r:embed="rId5" cstate="screen">
              <a:extLst>
                <a:ext uri="{28A0092B-C50C-407E-A947-70E740481C1C}">
                  <a14:useLocalDpi xmlns:a14="http://schemas.microsoft.com/office/drawing/2010/main" val="0"/>
                </a:ext>
              </a:extLst>
            </a:blip>
            <a:srcRect/>
            <a:stretch/>
          </p:blipFill>
          <p:spPr>
            <a:xfrm>
              <a:off x="6061135" y="4142336"/>
              <a:ext cx="860601" cy="1290901"/>
            </a:xfrm>
            <a:prstGeom prst="rect">
              <a:avLst/>
            </a:prstGeom>
          </p:spPr>
        </p:pic>
        <p:sp>
          <p:nvSpPr>
            <p:cNvPr id="10" name="TextBox 9">
              <a:extLst>
                <a:ext uri="{FF2B5EF4-FFF2-40B4-BE49-F238E27FC236}">
                  <a16:creationId xmlns:a16="http://schemas.microsoft.com/office/drawing/2014/main" id="{5596D35F-1F19-4447-829C-790DF2B8D2DD}"/>
                </a:ext>
              </a:extLst>
            </p:cNvPr>
            <p:cNvSpPr txBox="1"/>
            <p:nvPr/>
          </p:nvSpPr>
          <p:spPr>
            <a:xfrm>
              <a:off x="5976075" y="3634505"/>
              <a:ext cx="1700633" cy="507831"/>
            </a:xfrm>
            <a:prstGeom prst="rect">
              <a:avLst/>
            </a:prstGeom>
            <a:noFill/>
          </p:spPr>
          <p:txBody>
            <a:bodyPr wrap="square" rtlCol="0">
              <a:spAutoFit/>
            </a:bodyPr>
            <a:lstStyle/>
            <a:p>
              <a:r>
                <a:rPr lang="en-US" sz="900" dirty="0">
                  <a:solidFill>
                    <a:schemeClr val="tx1">
                      <a:lumMod val="65000"/>
                      <a:lumOff val="35000"/>
                    </a:schemeClr>
                  </a:solidFill>
                </a:rPr>
                <a:t>TIP </a:t>
              </a:r>
              <a:r>
                <a:rPr lang="en-US" sz="900" dirty="0">
                  <a:solidFill>
                    <a:schemeClr val="tx1">
                      <a:lumMod val="65000"/>
                      <a:lumOff val="35000"/>
                    </a:schemeClr>
                  </a:solidFill>
                  <a:latin typeface="Calibri" panose="020F0502020204030204" pitchFamily="34" charset="0"/>
                  <a:cs typeface="Calibri" panose="020F0502020204030204" pitchFamily="34" charset="0"/>
                </a:rPr>
                <a:t>│ Use the built-in c</a:t>
              </a:r>
              <a:r>
                <a:rPr lang="en-US" sz="900" dirty="0">
                  <a:solidFill>
                    <a:schemeClr val="tx1">
                      <a:lumMod val="65000"/>
                      <a:lumOff val="35000"/>
                    </a:schemeClr>
                  </a:solidFill>
                </a:rPr>
                <a:t>olor palette with green and yellow for callouts and accents</a:t>
              </a:r>
            </a:p>
          </p:txBody>
        </p:sp>
      </p:grpSp>
    </p:spTree>
    <p:extLst>
      <p:ext uri="{BB962C8B-B14F-4D97-AF65-F5344CB8AC3E}">
        <p14:creationId xmlns:p14="http://schemas.microsoft.com/office/powerpoint/2010/main" val="28535567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 name="Title 1"/>
          <p:cNvSpPr>
            <a:spLocks noGrp="1"/>
          </p:cNvSpPr>
          <p:nvPr>
            <p:ph type="ctrTitle" hasCustomPrompt="1"/>
          </p:nvPr>
        </p:nvSpPr>
        <p:spPr>
          <a:xfrm>
            <a:off x="1219939" y="916229"/>
            <a:ext cx="9107555" cy="3632325"/>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dirty="0"/>
              <a:t>CLICK TO EDIT TITLE</a:t>
            </a:r>
          </a:p>
        </p:txBody>
      </p:sp>
      <p:sp>
        <p:nvSpPr>
          <p:cNvPr id="7" name="TextBox 6">
            <a:hlinkClick r:id="rId2"/>
            <a:extLst>
              <a:ext uri="{FF2B5EF4-FFF2-40B4-BE49-F238E27FC236}">
                <a16:creationId xmlns:a16="http://schemas.microsoft.com/office/drawing/2014/main" id="{B60F28C6-9BA0-4632-B8B5-5A793D03AFC7}"/>
              </a:ext>
            </a:extLst>
          </p:cNvPr>
          <p:cNvSpPr txBox="1"/>
          <p:nvPr userDrawn="1"/>
        </p:nvSpPr>
        <p:spPr>
          <a:xfrm>
            <a:off x="9005881" y="6316156"/>
            <a:ext cx="2466220" cy="367873"/>
          </a:xfrm>
          <a:prstGeom prst="roundRect">
            <a:avLst>
              <a:gd name="adj" fmla="val 50000"/>
            </a:avLst>
          </a:prstGeom>
          <a:solidFill>
            <a:schemeClr val="accent2"/>
          </a:solidFill>
        </p:spPr>
        <p:txBody>
          <a:bodyPr wrap="none" rtlCol="0">
            <a:spAutoFit/>
          </a:bodyPr>
          <a:lstStyle/>
          <a:p>
            <a:r>
              <a:rPr lang="en-US" sz="1100" dirty="0">
                <a:solidFill>
                  <a:schemeClr val="tx1"/>
                </a:solidFill>
              </a:rPr>
              <a:t>Neal Creative</a:t>
            </a:r>
            <a:r>
              <a:rPr lang="en-US" sz="1100" baseline="0" dirty="0">
                <a:solidFill>
                  <a:schemeClr val="tx1"/>
                </a:solidFill>
              </a:rPr>
              <a:t>  | click &amp; </a:t>
            </a:r>
            <a:r>
              <a:rPr lang="en-US" sz="1100" b="1" baseline="0" dirty="0">
                <a:solidFill>
                  <a:schemeClr val="tx1"/>
                </a:solidFill>
              </a:rPr>
              <a:t>Learn more</a:t>
            </a:r>
            <a:endParaRPr lang="en-US" sz="1100" b="1" dirty="0">
              <a:solidFill>
                <a:schemeClr val="tx1"/>
              </a:solidFill>
            </a:endParaRPr>
          </a:p>
        </p:txBody>
      </p:sp>
      <p:sp>
        <p:nvSpPr>
          <p:cNvPr id="8" name="TextBox 7">
            <a:hlinkClick r:id="rId2"/>
            <a:extLst>
              <a:ext uri="{FF2B5EF4-FFF2-40B4-BE49-F238E27FC236}">
                <a16:creationId xmlns:a16="http://schemas.microsoft.com/office/drawing/2014/main" id="{E516C148-33F4-423B-AB9D-096AA82E12F1}"/>
              </a:ext>
            </a:extLst>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chemeClr val="bg2">
                    <a:lumMod val="50000"/>
                  </a:schemeClr>
                </a:solidFill>
              </a:rPr>
              <a:t>Neal Creative </a:t>
            </a:r>
            <a:r>
              <a:rPr lang="en-US" sz="900" kern="1200" dirty="0">
                <a:solidFill>
                  <a:schemeClr val="bg2">
                    <a:lumMod val="50000"/>
                  </a:schemeClr>
                </a:solidFill>
                <a:latin typeface="+mn-lt"/>
                <a:ea typeface="+mn-ea"/>
                <a:cs typeface="+mn-cs"/>
              </a:rPr>
              <a:t>©</a:t>
            </a:r>
            <a:r>
              <a:rPr lang="en-US" sz="1000" baseline="0" dirty="0">
                <a:solidFill>
                  <a:schemeClr val="bg2">
                    <a:lumMod val="50000"/>
                  </a:schemeClr>
                </a:solidFill>
              </a:rPr>
              <a:t> </a:t>
            </a:r>
            <a:endParaRPr lang="en-US" sz="1000" b="1" dirty="0">
              <a:solidFill>
                <a:schemeClr val="bg2">
                  <a:lumMod val="50000"/>
                </a:schemeClr>
              </a:solidFill>
            </a:endParaRPr>
          </a:p>
        </p:txBody>
      </p:sp>
    </p:spTree>
    <p:extLst>
      <p:ext uri="{BB962C8B-B14F-4D97-AF65-F5344CB8AC3E}">
        <p14:creationId xmlns:p14="http://schemas.microsoft.com/office/powerpoint/2010/main" val="5866202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3137" kern="1200" spc="0" baseline="0" dirty="0">
                <a:gradFill>
                  <a:gsLst>
                    <a:gs pos="1250">
                      <a:schemeClr val="tx2"/>
                    </a:gs>
                    <a:gs pos="99000">
                      <a:schemeClr val="tx2"/>
                    </a:gs>
                  </a:gsLst>
                  <a:lin ang="5400000" scaled="0"/>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1">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p>
        </p:txBody>
      </p:sp>
      <p:sp>
        <p:nvSpPr>
          <p:cNvPr id="12" name="TextBox 11">
            <a:hlinkClick r:id="rId3"/>
            <a:extLst>
              <a:ext uri="{FF2B5EF4-FFF2-40B4-BE49-F238E27FC236}">
                <a16:creationId xmlns:a16="http://schemas.microsoft.com/office/drawing/2014/main" id="{B2DA80A1-9E22-4BFF-8562-466123B36943}"/>
              </a:ext>
            </a:extLst>
          </p:cNvPr>
          <p:cNvSpPr txBox="1"/>
          <p:nvPr userDrawn="1"/>
        </p:nvSpPr>
        <p:spPr>
          <a:xfrm>
            <a:off x="9089198" y="6298102"/>
            <a:ext cx="2466220" cy="367873"/>
          </a:xfrm>
          <a:prstGeom prst="roundRect">
            <a:avLst>
              <a:gd name="adj" fmla="val 50000"/>
            </a:avLst>
          </a:prstGeom>
          <a:solidFill>
            <a:srgbClr val="004568"/>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rPr>
              <a:t>Neal Creative  | click &amp; </a:t>
            </a:r>
            <a:r>
              <a:rPr kumimoji="0" lang="en-US" sz="1100" b="1" i="0" u="none" strike="noStrike" kern="0" cap="none" spc="0" normalizeH="0" baseline="0" noProof="0" dirty="0">
                <a:ln>
                  <a:noFill/>
                </a:ln>
                <a:solidFill>
                  <a:srgbClr val="FFFFFF"/>
                </a:solidFill>
                <a:effectLst/>
                <a:uLnTx/>
                <a:uFillTx/>
              </a:rPr>
              <a:t>Learn more</a:t>
            </a:r>
          </a:p>
        </p:txBody>
      </p:sp>
      <p:sp>
        <p:nvSpPr>
          <p:cNvPr id="2" name="Title 1"/>
          <p:cNvSpPr>
            <a:spLocks noGrp="1"/>
          </p:cNvSpPr>
          <p:nvPr>
            <p:ph type="title" hasCustomPrompt="1"/>
          </p:nvPr>
        </p:nvSpPr>
        <p:spPr>
          <a:xfrm>
            <a:off x="304800" y="419099"/>
            <a:ext cx="8917577" cy="625929"/>
          </a:xfrm>
        </p:spPr>
        <p:txBody>
          <a:bodyPr/>
          <a:lstStyle/>
          <a:p>
            <a:r>
              <a:rPr lang="en-US" dirty="0"/>
              <a:t>CLICK TO EDIT MASTER TITLE STYLE</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
        <p:nvSpPr>
          <p:cNvPr id="13" name="TextBox 12">
            <a:hlinkClick r:id="rId4"/>
            <a:extLst>
              <a:ext uri="{FF2B5EF4-FFF2-40B4-BE49-F238E27FC236}">
                <a16:creationId xmlns:a16="http://schemas.microsoft.com/office/drawing/2014/main" id="{1AF511EA-044E-4300-B921-D56138FE402E}"/>
              </a:ext>
            </a:extLst>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chemeClr val="bg1">
                    <a:lumMod val="75000"/>
                  </a:schemeClr>
                </a:solidFill>
              </a:rPr>
              <a:t>Neal Creative </a:t>
            </a:r>
            <a:r>
              <a:rPr lang="en-US" sz="900" kern="1200" dirty="0">
                <a:solidFill>
                  <a:schemeClr val="bg1">
                    <a:lumMod val="75000"/>
                  </a:schemeClr>
                </a:solidFill>
                <a:latin typeface="+mn-lt"/>
                <a:ea typeface="+mn-ea"/>
                <a:cs typeface="+mn-cs"/>
              </a:rPr>
              <a:t>©</a:t>
            </a:r>
            <a:r>
              <a:rPr lang="en-US" sz="1000" baseline="0" dirty="0">
                <a:solidFill>
                  <a:schemeClr val="bg1">
                    <a:lumMod val="75000"/>
                  </a:schemeClr>
                </a:solidFill>
              </a:rPr>
              <a:t> </a:t>
            </a:r>
            <a:endParaRPr lang="en-US" sz="1000" b="1" dirty="0">
              <a:solidFill>
                <a:schemeClr val="bg1">
                  <a:lumMod val="75000"/>
                </a:schemeClr>
              </a:solidFill>
            </a:endParaRPr>
          </a:p>
        </p:txBody>
      </p:sp>
    </p:spTree>
    <p:extLst>
      <p:ext uri="{BB962C8B-B14F-4D97-AF65-F5344CB8AC3E}">
        <p14:creationId xmlns:p14="http://schemas.microsoft.com/office/powerpoint/2010/main" val="3762340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ONUT BASE SECTION DIVIDER">
    <p:bg>
      <p:bgPr>
        <a:solidFill>
          <a:schemeClr val="bg2"/>
        </a:solidFill>
        <a:effectLst/>
      </p:bgPr>
    </p:bg>
    <p:spTree>
      <p:nvGrpSpPr>
        <p:cNvPr id="1" name=""/>
        <p:cNvGrpSpPr/>
        <p:nvPr/>
      </p:nvGrpSpPr>
      <p:grpSpPr>
        <a:xfrm>
          <a:off x="0" y="0"/>
          <a:ext cx="0" cy="0"/>
          <a:chOff x="0" y="0"/>
          <a:chExt cx="0" cy="0"/>
        </a:xfrm>
      </p:grpSpPr>
      <p:sp>
        <p:nvSpPr>
          <p:cNvPr id="7" name="Oval 6"/>
          <p:cNvSpPr/>
          <p:nvPr userDrawn="1"/>
        </p:nvSpPr>
        <p:spPr>
          <a:xfrm>
            <a:off x="2861702" y="157952"/>
            <a:ext cx="6483179" cy="6483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448777" y="2935629"/>
            <a:ext cx="5208335" cy="927824"/>
          </a:xfrm>
          <a:prstGeom prst="rect">
            <a:avLst/>
          </a:prstGeom>
        </p:spPr>
        <p:txBody>
          <a:bodyPr anchor="ctr"/>
          <a:lstStyle>
            <a:lvl1pPr algn="ctr">
              <a:lnSpc>
                <a:spcPct val="95000"/>
              </a:lnSpc>
              <a:defRPr sz="4000">
                <a:solidFill>
                  <a:schemeClr val="tx1"/>
                </a:solidFill>
              </a:defRPr>
            </a:lvl1pPr>
          </a:lstStyle>
          <a:p>
            <a:r>
              <a:rPr lang="en-US" dirty="0"/>
              <a:t>CLICK TO EDIT TITLE</a:t>
            </a:r>
          </a:p>
        </p:txBody>
      </p:sp>
      <p:sp>
        <p:nvSpPr>
          <p:cNvPr id="9" name="dots"/>
          <p:cNvSpPr>
            <a:spLocks noChangeAspect="1"/>
          </p:cNvSpPr>
          <p:nvPr userDrawn="1"/>
        </p:nvSpPr>
        <p:spPr>
          <a:xfrm>
            <a:off x="3448777" y="745024"/>
            <a:ext cx="5309024" cy="5309025"/>
          </a:xfrm>
          <a:prstGeom prst="ellipse">
            <a:avLst/>
          </a:prstGeom>
          <a:noFill/>
          <a:ln w="184150" cap="rnd" cmpd="sng" algn="ctr">
            <a:solidFill>
              <a:schemeClr val="accent4"/>
            </a:solidFill>
            <a:prstDash val="sysDot"/>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7063763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Quote dark option FLUSH LEFT">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538"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extLst>
      <p:ext uri="{BB962C8B-B14F-4D97-AF65-F5344CB8AC3E}">
        <p14:creationId xmlns:p14="http://schemas.microsoft.com/office/powerpoint/2010/main" val="3266280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Quote dark option CENTERE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gradFill>
                  <a:gsLst>
                    <a:gs pos="0">
                      <a:schemeClr val="accent1">
                        <a:lumMod val="5000"/>
                        <a:lumOff val="95000"/>
                      </a:schemeClr>
                    </a:gs>
                    <a:gs pos="100000">
                      <a:schemeClr val="bg1"/>
                    </a:gs>
                  </a:gsLst>
                  <a:lin ang="5400000" scaled="1"/>
                </a:gradFill>
              </a:defRPr>
            </a:lvl1pPr>
            <a:lvl2pPr algn="ctr">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extLst>
      <p:ext uri="{BB962C8B-B14F-4D97-AF65-F5344CB8AC3E}">
        <p14:creationId xmlns:p14="http://schemas.microsoft.com/office/powerpoint/2010/main" val="3031631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Quote dark option FLUSH LEFT">
    <p:bg>
      <p:bgPr>
        <a:solidFill>
          <a:schemeClr val="tx2"/>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538"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b="0">
                <a:solidFill>
                  <a:schemeClr val="bg1"/>
                </a:solidFill>
              </a:defRPr>
            </a:lvl1pPr>
            <a:lvl2pPr algn="r">
              <a:defRPr>
                <a:solidFill>
                  <a:schemeClr val="bg1"/>
                </a:solidFill>
              </a:defRPr>
            </a:lvl2pPr>
          </a:lstStyle>
          <a:p>
            <a:pPr lvl="0"/>
            <a:r>
              <a:rPr lang="en-US" dirty="0"/>
              <a:t>—Name and Company/Source goes here</a:t>
            </a:r>
          </a:p>
        </p:txBody>
      </p:sp>
    </p:spTree>
    <p:extLst>
      <p:ext uri="{BB962C8B-B14F-4D97-AF65-F5344CB8AC3E}">
        <p14:creationId xmlns:p14="http://schemas.microsoft.com/office/powerpoint/2010/main" val="2075739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Quote light option CENTERED">
    <p:spTree>
      <p:nvGrpSpPr>
        <p:cNvPr id="1" name=""/>
        <p:cNvGrpSpPr/>
        <p:nvPr/>
      </p:nvGrpSpPr>
      <p:grpSpPr>
        <a:xfrm>
          <a:off x="0" y="0"/>
          <a:ext cx="0" cy="0"/>
          <a:chOff x="0" y="0"/>
          <a:chExt cx="0" cy="0"/>
        </a:xfrm>
      </p:grpSpPr>
      <p:sp>
        <p:nvSpPr>
          <p:cNvPr id="9" name="TextBox 8"/>
          <p:cNvSpPr txBox="1"/>
          <p:nvPr userDrawn="1"/>
        </p:nvSpPr>
        <p:spPr>
          <a:xfrm>
            <a:off x="5648960" y="419100"/>
            <a:ext cx="894080" cy="1862048"/>
          </a:xfrm>
          <a:prstGeom prst="rect">
            <a:avLst/>
          </a:prstGeom>
          <a:noFill/>
        </p:spPr>
        <p:txBody>
          <a:bodyPr wrap="square" rtlCol="0">
            <a:spAutoFit/>
          </a:bodyPr>
          <a:lstStyle/>
          <a:p>
            <a:r>
              <a:rPr lang="en-US" sz="11500" dirty="0">
                <a:solidFill>
                  <a:schemeClr val="accent4"/>
                </a:solidFill>
                <a:latin typeface="Arial Black" panose="020B0A04020102020204" pitchFamily="34" charset="0"/>
              </a:rPr>
              <a:t>“</a:t>
            </a:r>
            <a:endParaRPr lang="en-US" sz="2800" dirty="0">
              <a:solidFill>
                <a:schemeClr val="accent4"/>
              </a:solidFill>
            </a:endParaRPr>
          </a:p>
        </p:txBody>
      </p:sp>
      <p:sp>
        <p:nvSpPr>
          <p:cNvPr id="5" name="Text Placeholder 2"/>
          <p:cNvSpPr>
            <a:spLocks noGrp="1"/>
          </p:cNvSpPr>
          <p:nvPr>
            <p:ph type="body" sz="quarter" idx="14" hasCustomPrompt="1"/>
          </p:nvPr>
        </p:nvSpPr>
        <p:spPr>
          <a:xfrm>
            <a:off x="3408362" y="5335071"/>
            <a:ext cx="8097838" cy="369332"/>
          </a:xfrm>
        </p:spPr>
        <p:txBody>
          <a:bodyPr/>
          <a:lstStyle>
            <a:lvl1pPr algn="r">
              <a:spcBef>
                <a:spcPts val="0"/>
              </a:spcBef>
              <a:defRPr sz="2000">
                <a:solidFill>
                  <a:schemeClr val="tx2"/>
                </a:solidFill>
              </a:defRPr>
            </a:lvl1pPr>
            <a:lvl2pPr algn="r">
              <a:defRPr>
                <a:solidFill>
                  <a:schemeClr val="bg1"/>
                </a:solidFill>
              </a:defRPr>
            </a:lvl2pPr>
          </a:lstStyle>
          <a:p>
            <a:pPr lvl="0"/>
            <a:r>
              <a:rPr lang="en-US" dirty="0"/>
              <a:t>—Name and Company/Source goes here</a:t>
            </a:r>
          </a:p>
        </p:txBody>
      </p:sp>
      <p:sp>
        <p:nvSpPr>
          <p:cNvPr id="6"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solidFill>
                  <a:schemeClr val="tx1">
                    <a:lumMod val="75000"/>
                    <a:lumOff val="25000"/>
                  </a:schemeClr>
                </a:solidFill>
              </a:defRPr>
            </a:lvl1pPr>
            <a:lvl2pPr algn="ctr">
              <a:spcBef>
                <a:spcPts val="0"/>
              </a:spcBef>
              <a:defRPr sz="3600" b="1">
                <a:solidFill>
                  <a:schemeClr val="tx1">
                    <a:lumMod val="75000"/>
                    <a:lumOff val="25000"/>
                  </a:schemeClr>
                </a:solidFill>
                <a:latin typeface="+mn-lt"/>
              </a:defRPr>
            </a:lvl2pPr>
          </a:lstStyle>
          <a:p>
            <a:pPr lvl="0"/>
            <a:r>
              <a:rPr lang="en-US" dirty="0"/>
              <a:t>“QUOTATION.”</a:t>
            </a:r>
          </a:p>
          <a:p>
            <a:pPr lvl="1"/>
            <a:r>
              <a:rPr lang="en-US" dirty="0"/>
              <a:t>BOLD</a:t>
            </a:r>
          </a:p>
        </p:txBody>
      </p:sp>
      <p:sp>
        <p:nvSpPr>
          <p:cNvPr id="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460922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dark Callout with small Non-bulleted">
    <p:bg>
      <p:bgPr>
        <a:solidFill>
          <a:schemeClr val="tx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04800" y="2597273"/>
            <a:ext cx="4868985" cy="1643527"/>
          </a:xfrm>
        </p:spPr>
        <p:txBody>
          <a:bodyPr wrap="square" lIns="91440" rIns="9144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2800" b="0" kern="1200" spc="0" baseline="0" dirty="0">
                <a:solidFill>
                  <a:schemeClr val="bg1"/>
                </a:soli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357295"/>
          </a:xfrm>
          <a:prstGeom prst="rect">
            <a:avLst/>
          </a:prstGeom>
        </p:spPr>
        <p:txBody>
          <a:bodyPr lIns="146304" tIns="420624" rIns="146304" anchor="t" anchorCtr="0"/>
          <a:lstStyle>
            <a:lvl1pPr algn="ct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599498"/>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779896"/>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029200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304800" y="2472751"/>
            <a:ext cx="4566001" cy="1643527"/>
          </a:xfrm>
        </p:spPr>
        <p:txBody>
          <a:bodyPr wrap="square" lIns="91440" rIns="9144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2800" b="0" kern="1200" spc="0" baseline="0" dirty="0">
                <a:gradFill>
                  <a:gsLst>
                    <a:gs pos="15000">
                      <a:schemeClr val="tx2"/>
                    </a:gs>
                    <a:gs pos="47000">
                      <a:schemeClr val="tx2"/>
                    </a:gs>
                  </a:gsLst>
                  <a:lin ang="5400000" scaled="1"/>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p:cNvSpPr>
            <a:spLocks noGrp="1"/>
          </p:cNvSpPr>
          <p:nvPr>
            <p:ph type="sldNum" sz="quarter" idx="4"/>
          </p:nvPr>
        </p:nvSpPr>
        <p:spPr>
          <a:xfrm>
            <a:off x="11750600" y="6484937"/>
            <a:ext cx="425600" cy="365125"/>
          </a:xfrm>
          <a:prstGeom prst="rect">
            <a:avLst/>
          </a:prstGeom>
        </p:spPr>
        <p:txBody>
          <a:bodyPr vert="horz" lIns="91440" tIns="45720" rIns="91440" bIns="45720" rtlCol="0" anchor="ctr"/>
          <a:lstStyle>
            <a:lvl1pPr algn="r">
              <a:defRPr sz="1100">
                <a:solidFill>
                  <a:schemeClr val="tx2"/>
                </a:solidFill>
              </a:defRPr>
            </a:lvl1pPr>
          </a:lstStyle>
          <a:p>
            <a:fld id="{5AE1514C-5E56-4738-A1FF-4B1CFD2A3E36}" type="slidenum">
              <a:rPr lang="en-US" smtClean="0"/>
              <a:pPr/>
              <a:t>‹#›</a:t>
            </a:fld>
            <a:endParaRPr lang="en-US"/>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697329"/>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975558"/>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60674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50"/>
                                        <p:tgtEl>
                                          <p:spTgt spid="4">
                                            <p:txEl>
                                              <p:pRg st="0" end="0"/>
                                            </p:txEl>
                                          </p:spTgt>
                                        </p:tgtEl>
                                      </p:cBhvr>
                                    </p:animEffect>
                                  </p:childTnLst>
                                </p:cTn>
                              </p:par>
                              <p:par>
                                <p:cTn id="8" presetID="63" presetClass="path" presetSubtype="0" accel="50000" decel="50000" fill="hold" grpId="1" nodeType="withEffect">
                                  <p:stCondLst>
                                    <p:cond delay="0"/>
                                  </p:stCondLst>
                                  <p:childTnLst>
                                    <p:animMotion origin="layout" path="M -4.375E-6 -4.07407E-6 L 0.03178 0.00047 " pathEditMode="relative" rAng="0" ptsTypes="AA">
                                      <p:cBhvr>
                                        <p:cTn id="9" dur="750" fill="hold"/>
                                        <p:tgtEl>
                                          <p:spTgt spid="4">
                                            <p:txEl>
                                              <p:pRg st="0" end="0"/>
                                            </p:txEl>
                                          </p:spTgt>
                                        </p:tgtEl>
                                        <p:attrNameLst>
                                          <p:attrName>ppt_x</p:attrName>
                                          <p:attrName>ppt_y</p:attrName>
                                        </p:attrNameLst>
                                      </p:cBhvr>
                                      <p:rCtr x="158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4" grpId="1" build="p">
        <p:tmplLst>
          <p:tmpl lvl="1">
            <p:tnLst>
              <p:par>
                <p:cTn presetID="63" presetClass="path" presetSubtype="0" accel="50000" decel="50000" fill="hold" nodeType="withEffect">
                  <p:stCondLst>
                    <p:cond delay="0"/>
                  </p:stCondLst>
                  <p:childTnLst>
                    <p:animMotion origin="layout" path="M -4.375E-6 -4.07407E-6 L 0.03178 0.00047 " pathEditMode="relative" rAng="0" ptsTypes="AA">
                      <p:cBhvr>
                        <p:cTn dur="750" fill="hold"/>
                        <p:tgtEl>
                          <p:spTgt spid="4"/>
                        </p:tgtEl>
                        <p:attrNameLst>
                          <p:attrName>ppt_x</p:attrName>
                          <p:attrName>ppt_y</p:attrName>
                        </p:attrNameLst>
                      </p:cBhvr>
                      <p:rCtr x="1589" y="23"/>
                    </p:animMotion>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75347"/>
            <a:ext cx="11658600" cy="1870769"/>
          </a:xfrm>
          <a:prstGeom prst="rect">
            <a:avLst/>
          </a:prstGeom>
        </p:spPr>
        <p:txBody>
          <a:bodyPr vert="horz" wrap="square" lIns="91440" tIns="45720" rIns="91440" bIns="4572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Placeholder 3"/>
          <p:cNvSpPr>
            <a:spLocks noGrp="1"/>
          </p:cNvSpPr>
          <p:nvPr>
            <p:ph type="title"/>
          </p:nvPr>
        </p:nvSpPr>
        <p:spPr>
          <a:xfrm>
            <a:off x="304800" y="419100"/>
            <a:ext cx="11658600" cy="590931"/>
          </a:xfrm>
          <a:prstGeom prst="rect">
            <a:avLst/>
          </a:prstGeom>
        </p:spPr>
        <p:txBody>
          <a:bodyPr vert="horz" wrap="square" lIns="91440" tIns="45720" rIns="91440" bIns="45720" rtlCol="0" anchor="t" anchorCtr="0">
            <a:spAutoFit/>
          </a:bodyPr>
          <a:lstStyle/>
          <a:p>
            <a:r>
              <a:rPr lang="en-US"/>
              <a:t>Click to edit Master title style</a:t>
            </a:r>
            <a:endParaRPr lang="en-US" dirty="0"/>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860510708"/>
      </p:ext>
    </p:extLst>
  </p:cSld>
  <p:clrMap bg1="lt1" tx1="dk1" bg2="lt2" tx2="dk2" accent1="accent1" accent2="accent2" accent3="accent3" accent4="accent4" accent5="accent5" accent6="accent6" hlink="hlink" folHlink="folHlink"/>
  <p:sldLayoutIdLst>
    <p:sldLayoutId id="2147483744" r:id="rId1"/>
    <p:sldLayoutId id="2147483712" r:id="rId2"/>
    <p:sldLayoutId id="2147483672" r:id="rId3"/>
    <p:sldLayoutId id="2147483749" r:id="rId4"/>
    <p:sldLayoutId id="2147483750" r:id="rId5"/>
    <p:sldLayoutId id="2147483752" r:id="rId6"/>
    <p:sldLayoutId id="2147483674" r:id="rId7"/>
    <p:sldLayoutId id="2147483720" r:id="rId8"/>
    <p:sldLayoutId id="2147483721" r:id="rId9"/>
    <p:sldLayoutId id="2147483732" r:id="rId10"/>
    <p:sldLayoutId id="2147483730" r:id="rId11"/>
    <p:sldLayoutId id="2147483716" r:id="rId12"/>
    <p:sldLayoutId id="2147483735" r:id="rId13"/>
    <p:sldLayoutId id="2147483700" r:id="rId14"/>
    <p:sldLayoutId id="2147483734" r:id="rId15"/>
    <p:sldLayoutId id="2147483701" r:id="rId16"/>
    <p:sldLayoutId id="2147483736" r:id="rId17"/>
    <p:sldLayoutId id="2147483733" r:id="rId18"/>
    <p:sldLayoutId id="2147483741" r:id="rId19"/>
    <p:sldLayoutId id="2147483727" r:id="rId20"/>
    <p:sldLayoutId id="2147483719" r:id="rId21"/>
    <p:sldLayoutId id="2147483655" r:id="rId22"/>
    <p:sldLayoutId id="2147483748" r:id="rId23"/>
    <p:sldLayoutId id="2147483753" r:id="rId24"/>
    <p:sldLayoutId id="2147483747" r:id="rId25"/>
    <p:sldLayoutId id="2147483745" r:id="rId26"/>
    <p:sldLayoutId id="2147483737" r:id="rId27"/>
  </p:sldLayoutIdLst>
  <p:hf hdr="0" ftr="0" dt="0"/>
  <p:txStyles>
    <p:titleStyle>
      <a:lvl1pPr algn="l" defTabSz="914400" rtl="0" eaLnBrk="1" latinLnBrk="0" hangingPunct="1">
        <a:lnSpc>
          <a:spcPct val="90000"/>
        </a:lnSpc>
        <a:spcBef>
          <a:spcPct val="0"/>
        </a:spcBef>
        <a:buNone/>
        <a:defRPr lang="en-US" sz="3600" b="0" i="0" kern="1200" spc="300" dirty="0">
          <a:gradFill>
            <a:gsLst>
              <a:gs pos="15000">
                <a:schemeClr val="tx1"/>
              </a:gs>
              <a:gs pos="47000">
                <a:schemeClr val="tx1"/>
              </a:gs>
            </a:gsLst>
            <a:lin ang="5400000" scaled="1"/>
          </a:gradFill>
          <a:latin typeface="Segoe UI Semibold" panose="020B0702040204020203" pitchFamily="34" charset="0"/>
          <a:ea typeface="+mn-ea"/>
          <a:cs typeface="Segoe UI Semibold" panose="020B07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400" b="1" kern="1200">
          <a:gradFill>
            <a:gsLst>
              <a:gs pos="15000">
                <a:schemeClr val="tx1"/>
              </a:gs>
              <a:gs pos="47000">
                <a:schemeClr val="tx1"/>
              </a:gs>
            </a:gsLst>
            <a:lin ang="5400000" scaled="1"/>
          </a:gradFill>
          <a:latin typeface="+mn-lt"/>
          <a:ea typeface="+mn-ea"/>
          <a:cs typeface="+mn-cs"/>
        </a:defRPr>
      </a:lvl1pPr>
      <a:lvl2pPr marL="0" indent="0" algn="l" defTabSz="914400" rtl="0" eaLnBrk="1" latinLnBrk="0" hangingPunct="1">
        <a:lnSpc>
          <a:spcPct val="90000"/>
        </a:lnSpc>
        <a:spcBef>
          <a:spcPts val="500"/>
        </a:spcBef>
        <a:buFont typeface="Arial" panose="020B0604020202020204" pitchFamily="34" charset="0"/>
        <a:buNone/>
        <a:defRPr sz="2000" kern="1200">
          <a:solidFill>
            <a:schemeClr val="tx1">
              <a:lumMod val="65000"/>
              <a:lumOff val="35000"/>
            </a:schemeClr>
          </a:solidFill>
          <a:latin typeface="+mn-lt"/>
          <a:ea typeface="+mn-ea"/>
          <a:cs typeface="+mn-cs"/>
        </a:defRPr>
      </a:lvl2pPr>
      <a:lvl3pPr marL="0" indent="0" algn="l" defTabSz="914400" rtl="0" eaLnBrk="1" latinLnBrk="0" hangingPunct="1">
        <a:lnSpc>
          <a:spcPct val="90000"/>
        </a:lnSpc>
        <a:spcBef>
          <a:spcPts val="1200"/>
        </a:spcBef>
        <a:spcAft>
          <a:spcPts val="1200"/>
        </a:spcAft>
        <a:buFont typeface="Arial" panose="020B0604020202020204" pitchFamily="34" charset="0"/>
        <a:buNone/>
        <a:defRPr sz="2000" b="1" kern="1200">
          <a:solidFill>
            <a:schemeClr val="tx2"/>
          </a:solidFill>
          <a:latin typeface="+mn-lt"/>
          <a:ea typeface="+mn-ea"/>
          <a:cs typeface="+mn-cs"/>
        </a:defRPr>
      </a:lvl3pPr>
      <a:lvl4pPr marL="0" indent="0" algn="l" defTabSz="914400" rtl="0" eaLnBrk="1" latinLnBrk="0" hangingPunct="1">
        <a:lnSpc>
          <a:spcPct val="90000"/>
        </a:lnSpc>
        <a:spcBef>
          <a:spcPts val="0"/>
        </a:spcBef>
        <a:spcAft>
          <a:spcPts val="600"/>
        </a:spcAft>
        <a:buFont typeface="Arial" panose="020B0604020202020204" pitchFamily="34" charset="0"/>
        <a:buNone/>
        <a:defRPr sz="1600" kern="1200">
          <a:solidFill>
            <a:schemeClr val="tx1">
              <a:lumMod val="85000"/>
              <a:lumOff val="15000"/>
            </a:schemeClr>
          </a:solidFill>
          <a:latin typeface="+mn-lt"/>
          <a:ea typeface="+mn-ea"/>
          <a:cs typeface="+mn-cs"/>
        </a:defRPr>
      </a:lvl4pPr>
      <a:lvl5pPr marL="0" indent="0" algn="l" defTabSz="914400" rtl="0" eaLnBrk="1" latinLnBrk="0" hangingPunct="1">
        <a:lnSpc>
          <a:spcPct val="90000"/>
        </a:lnSpc>
        <a:spcBef>
          <a:spcPts val="0"/>
        </a:spcBef>
        <a:spcAft>
          <a:spcPts val="1200"/>
        </a:spcAft>
        <a:buFont typeface="Arial" panose="020B0604020202020204" pitchFamily="34" charset="0"/>
        <a:buNone/>
        <a:defRPr sz="16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192" userDrawn="1">
          <p15:clr>
            <a:srgbClr val="F26B43"/>
          </p15:clr>
        </p15:guide>
        <p15:guide id="4" pos="7536" userDrawn="1">
          <p15:clr>
            <a:srgbClr val="F26B43"/>
          </p15:clr>
        </p15:guide>
        <p15:guide id="5" orient="horz" pos="264" userDrawn="1">
          <p15:clr>
            <a:srgbClr val="F26B43"/>
          </p15:clr>
        </p15:guide>
        <p15:guide id="6" orient="horz" pos="792" userDrawn="1">
          <p15:clr>
            <a:srgbClr val="F26B43"/>
          </p15:clr>
        </p15:guide>
        <p15:guide id="7" orient="horz" pos="420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1.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1.xml"/><Relationship Id="rId1" Type="http://schemas.openxmlformats.org/officeDocument/2006/relationships/tags" Target="../tags/tag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cstate="screen">
            <a:extLst>
              <a:ext uri="{28A0092B-C50C-407E-A947-70E740481C1C}">
                <a14:useLocalDpi xmlns:a14="http://schemas.microsoft.com/office/drawing/2010/main" val="0"/>
              </a:ext>
            </a:extLst>
          </a:blip>
          <a:srcRect/>
          <a:stretch/>
        </p:blipFill>
        <p:spPr>
          <a:xfrm>
            <a:off x="-12888" y="0"/>
            <a:ext cx="12204887" cy="6858000"/>
          </a:xfrm>
        </p:spPr>
      </p:pic>
      <p:sp>
        <p:nvSpPr>
          <p:cNvPr id="4" name="Rectangle 3"/>
          <p:cNvSpPr/>
          <p:nvPr/>
        </p:nvSpPr>
        <p:spPr>
          <a:xfrm>
            <a:off x="0" y="0"/>
            <a:ext cx="12192000" cy="6885494"/>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46" name="Rectangle 45"/>
          <p:cNvSpPr/>
          <p:nvPr/>
        </p:nvSpPr>
        <p:spPr>
          <a:xfrm flipH="1">
            <a:off x="7911254" y="4253573"/>
            <a:ext cx="3575141"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2800" dirty="0">
                <a:gradFill>
                  <a:gsLst>
                    <a:gs pos="0">
                      <a:srgbClr val="75D1FF">
                        <a:lumMod val="5000"/>
                        <a:lumOff val="95000"/>
                      </a:srgbClr>
                    </a:gs>
                    <a:gs pos="100000">
                      <a:srgbClr val="FFFFFF"/>
                    </a:gs>
                  </a:gsLst>
                  <a:lin ang="5400000" scaled="1"/>
                </a:gradFill>
              </a:rPr>
              <a:t>INFM 600</a:t>
            </a:r>
            <a:br>
              <a:rPr lang="en-US" sz="2800" dirty="0">
                <a:gradFill>
                  <a:gsLst>
                    <a:gs pos="0">
                      <a:srgbClr val="75D1FF">
                        <a:lumMod val="5000"/>
                        <a:lumOff val="95000"/>
                      </a:srgbClr>
                    </a:gs>
                    <a:gs pos="100000">
                      <a:srgbClr val="FFFFFF"/>
                    </a:gs>
                  </a:gsLst>
                  <a:lin ang="5400000" scaled="1"/>
                </a:gradFill>
              </a:rPr>
            </a:br>
            <a:r>
              <a:rPr lang="en-US" sz="2800" dirty="0">
                <a:gradFill>
                  <a:gsLst>
                    <a:gs pos="0">
                      <a:srgbClr val="75D1FF">
                        <a:lumMod val="5000"/>
                        <a:lumOff val="95000"/>
                      </a:srgbClr>
                    </a:gs>
                    <a:gs pos="100000">
                      <a:srgbClr val="FFFFFF"/>
                    </a:gs>
                  </a:gsLst>
                  <a:lin ang="5400000" scaled="1"/>
                </a:gradFill>
              </a:rPr>
              <a:t>Final Project</a:t>
            </a:r>
          </a:p>
        </p:txBody>
      </p:sp>
      <p:sp>
        <p:nvSpPr>
          <p:cNvPr id="9" name="Title 6"/>
          <p:cNvSpPr txBox="1">
            <a:spLocks/>
          </p:cNvSpPr>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9639647" cy="2529923"/>
          </a:xfrm>
        </p:spPr>
        <p:txBody>
          <a:bodyPr/>
          <a:lstStyle/>
          <a:p>
            <a:r>
              <a:rPr lang="en-US" dirty="0"/>
              <a:t>Maryland County</a:t>
            </a:r>
          </a:p>
        </p:txBody>
      </p:sp>
      <p:sp>
        <p:nvSpPr>
          <p:cNvPr id="8" name="Text Placeholder 7"/>
          <p:cNvSpPr>
            <a:spLocks noGrp="1"/>
          </p:cNvSpPr>
          <p:nvPr>
            <p:ph type="body" sz="quarter" idx="13"/>
          </p:nvPr>
        </p:nvSpPr>
        <p:spPr>
          <a:xfrm>
            <a:off x="1475447" y="3200643"/>
            <a:ext cx="9461500" cy="1311128"/>
          </a:xfrm>
        </p:spPr>
        <p:txBody>
          <a:bodyPr/>
          <a:lstStyle/>
          <a:p>
            <a:r>
              <a:rPr lang="en-US" sz="8800" spc="-300" dirty="0"/>
              <a:t>Open Data</a:t>
            </a:r>
            <a:endParaRPr lang="en-US"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1</a:t>
            </a:fld>
            <a:endParaRPr lang="en-US" dirty="0"/>
          </a:p>
        </p:txBody>
      </p:sp>
    </p:spTree>
    <p:extLst>
      <p:ext uri="{BB962C8B-B14F-4D97-AF65-F5344CB8AC3E}">
        <p14:creationId xmlns:p14="http://schemas.microsoft.com/office/powerpoint/2010/main" val="1788325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125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1250"/>
                            </p:stCondLst>
                            <p:childTnLst>
                              <p:par>
                                <p:cTn id="57" presetID="2" presetClass="entr" presetSubtype="1" decel="10000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650" fill="hold"/>
                                        <p:tgtEl>
                                          <p:spTgt spid="46"/>
                                        </p:tgtEl>
                                        <p:attrNameLst>
                                          <p:attrName>ppt_x</p:attrName>
                                        </p:attrNameLst>
                                      </p:cBhvr>
                                      <p:tavLst>
                                        <p:tav tm="0">
                                          <p:val>
                                            <p:strVal val="#ppt_x"/>
                                          </p:val>
                                        </p:tav>
                                        <p:tav tm="100000">
                                          <p:val>
                                            <p:strVal val="#ppt_x"/>
                                          </p:val>
                                        </p:tav>
                                      </p:tavLst>
                                    </p:anim>
                                    <p:anim calcmode="lin" valueType="num">
                                      <p:cBhvr additive="base">
                                        <p:cTn id="60" dur="650" fill="hold"/>
                                        <p:tgtEl>
                                          <p:spTgt spid="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46" grpId="0" animBg="1"/>
      <p:bldP spid="1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25CF4C-C0BB-4BA7-9FCF-FD9ECE239A5A}"/>
              </a:ext>
            </a:extLst>
          </p:cNvPr>
          <p:cNvSpPr>
            <a:spLocks noGrp="1"/>
          </p:cNvSpPr>
          <p:nvPr>
            <p:ph type="sldNum" sz="quarter" idx="12"/>
          </p:nvPr>
        </p:nvSpPr>
        <p:spPr>
          <a:xfrm>
            <a:off x="11747687" y="6465381"/>
            <a:ext cx="431425" cy="365125"/>
          </a:xfrm>
          <a:prstGeom prst="rect">
            <a:avLst/>
          </a:prstGeom>
        </p:spPr>
        <p:txBody>
          <a:bodyPr wrap="none" anchor="ctr">
            <a:normAutofit/>
          </a:bodyPr>
          <a:lstStyle/>
          <a:p>
            <a:pPr>
              <a:spcAft>
                <a:spcPts val="600"/>
              </a:spcAft>
            </a:pPr>
            <a:fld id="{5AE1514C-5E56-4738-A1FF-4B1CFD2A3E36}" type="slidenum">
              <a:rPr lang="en-US" smtClean="0"/>
              <a:pPr>
                <a:spcAft>
                  <a:spcPts val="600"/>
                </a:spcAft>
              </a:pPr>
              <a:t>10</a:t>
            </a:fld>
            <a:endParaRPr lang="en-US"/>
          </a:p>
        </p:txBody>
      </p:sp>
      <p:pic>
        <p:nvPicPr>
          <p:cNvPr id="4" name="Picture 3">
            <a:extLst>
              <a:ext uri="{FF2B5EF4-FFF2-40B4-BE49-F238E27FC236}">
                <a16:creationId xmlns:a16="http://schemas.microsoft.com/office/drawing/2014/main" id="{5F9CD731-776B-41AF-B83D-085DCD543894}"/>
              </a:ext>
            </a:extLst>
          </p:cNvPr>
          <p:cNvPicPr>
            <a:picLocks noChangeAspect="1"/>
          </p:cNvPicPr>
          <p:nvPr/>
        </p:nvPicPr>
        <p:blipFill>
          <a:blip r:embed="rId3"/>
          <a:stretch>
            <a:fillRect/>
          </a:stretch>
        </p:blipFill>
        <p:spPr>
          <a:xfrm>
            <a:off x="717198" y="0"/>
            <a:ext cx="10632558" cy="6858000"/>
          </a:xfrm>
          <a:prstGeom prst="rect">
            <a:avLst/>
          </a:prstGeom>
          <a:noFill/>
        </p:spPr>
      </p:pic>
    </p:spTree>
    <p:extLst>
      <p:ext uri="{BB962C8B-B14F-4D97-AF65-F5344CB8AC3E}">
        <p14:creationId xmlns:p14="http://schemas.microsoft.com/office/powerpoint/2010/main" val="1334529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A68AF9-C7FB-4D77-BA36-8866B7B7D264}"/>
              </a:ext>
            </a:extLst>
          </p:cNvPr>
          <p:cNvPicPr>
            <a:picLocks noChangeAspect="1"/>
          </p:cNvPicPr>
          <p:nvPr/>
        </p:nvPicPr>
        <p:blipFill>
          <a:blip r:embed="rId3"/>
          <a:stretch>
            <a:fillRect/>
          </a:stretch>
        </p:blipFill>
        <p:spPr>
          <a:xfrm>
            <a:off x="0" y="762000"/>
            <a:ext cx="12192000" cy="5334000"/>
          </a:xfrm>
          <a:prstGeom prst="rect">
            <a:avLst/>
          </a:prstGeom>
          <a:noFill/>
        </p:spPr>
      </p:pic>
      <p:sp>
        <p:nvSpPr>
          <p:cNvPr id="2" name="Slide Number Placeholder 1">
            <a:extLst>
              <a:ext uri="{FF2B5EF4-FFF2-40B4-BE49-F238E27FC236}">
                <a16:creationId xmlns:a16="http://schemas.microsoft.com/office/drawing/2014/main" id="{D69BA838-CB3A-4665-95BD-D5BE7867A3AE}"/>
              </a:ext>
            </a:extLst>
          </p:cNvPr>
          <p:cNvSpPr>
            <a:spLocks noGrp="1"/>
          </p:cNvSpPr>
          <p:nvPr>
            <p:ph type="sldNum" sz="quarter" idx="12"/>
          </p:nvPr>
        </p:nvSpPr>
        <p:spPr>
          <a:xfrm>
            <a:off x="11747687" y="6465381"/>
            <a:ext cx="431425" cy="365125"/>
          </a:xfrm>
          <a:prstGeom prst="rect">
            <a:avLst/>
          </a:prstGeom>
        </p:spPr>
        <p:txBody>
          <a:bodyPr wrap="none" anchor="ctr">
            <a:normAutofit/>
          </a:bodyPr>
          <a:lstStyle/>
          <a:p>
            <a:pPr>
              <a:spcAft>
                <a:spcPts val="600"/>
              </a:spcAft>
            </a:pPr>
            <a:fld id="{5AE1514C-5E56-4738-A1FF-4B1CFD2A3E36}" type="slidenum">
              <a:rPr lang="en-US" smtClean="0"/>
              <a:pPr>
                <a:spcAft>
                  <a:spcPts val="600"/>
                </a:spcAft>
              </a:pPr>
              <a:t>11</a:t>
            </a:fld>
            <a:endParaRPr lang="en-US"/>
          </a:p>
        </p:txBody>
      </p:sp>
    </p:spTree>
    <p:extLst>
      <p:ext uri="{BB962C8B-B14F-4D97-AF65-F5344CB8AC3E}">
        <p14:creationId xmlns:p14="http://schemas.microsoft.com/office/powerpoint/2010/main" val="888708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6D8B128-6C2F-44D6-97F8-02ACE64F77B5}"/>
              </a:ext>
            </a:extLst>
          </p:cNvPr>
          <p:cNvSpPr>
            <a:spLocks noGrp="1"/>
          </p:cNvSpPr>
          <p:nvPr>
            <p:ph type="sldNum" sz="quarter" idx="12"/>
          </p:nvPr>
        </p:nvSpPr>
        <p:spPr>
          <a:xfrm>
            <a:off x="11747687" y="6465381"/>
            <a:ext cx="431425" cy="365125"/>
          </a:xfrm>
          <a:prstGeom prst="rect">
            <a:avLst/>
          </a:prstGeom>
        </p:spPr>
        <p:txBody>
          <a:bodyPr wrap="none" anchor="ctr">
            <a:normAutofit/>
          </a:bodyPr>
          <a:lstStyle/>
          <a:p>
            <a:pPr>
              <a:spcAft>
                <a:spcPts val="600"/>
              </a:spcAft>
            </a:pPr>
            <a:fld id="{5AE1514C-5E56-4738-A1FF-4B1CFD2A3E36}" type="slidenum">
              <a:rPr lang="en-US" smtClean="0"/>
              <a:pPr>
                <a:spcAft>
                  <a:spcPts val="600"/>
                </a:spcAft>
              </a:pPr>
              <a:t>12</a:t>
            </a:fld>
            <a:endParaRPr lang="en-US"/>
          </a:p>
        </p:txBody>
      </p:sp>
      <p:pic>
        <p:nvPicPr>
          <p:cNvPr id="6" name="Picture 5">
            <a:extLst>
              <a:ext uri="{FF2B5EF4-FFF2-40B4-BE49-F238E27FC236}">
                <a16:creationId xmlns:a16="http://schemas.microsoft.com/office/drawing/2014/main" id="{E695144D-0D93-4485-8805-CBF98465D08D}"/>
              </a:ext>
            </a:extLst>
          </p:cNvPr>
          <p:cNvPicPr>
            <a:picLocks noChangeAspect="1"/>
          </p:cNvPicPr>
          <p:nvPr/>
        </p:nvPicPr>
        <p:blipFill>
          <a:blip r:embed="rId3"/>
          <a:stretch>
            <a:fillRect/>
          </a:stretch>
        </p:blipFill>
        <p:spPr>
          <a:xfrm>
            <a:off x="675663" y="0"/>
            <a:ext cx="10715627" cy="6858000"/>
          </a:xfrm>
          <a:prstGeom prst="rect">
            <a:avLst/>
          </a:prstGeom>
          <a:noFill/>
        </p:spPr>
      </p:pic>
    </p:spTree>
    <p:extLst>
      <p:ext uri="{BB962C8B-B14F-4D97-AF65-F5344CB8AC3E}">
        <p14:creationId xmlns:p14="http://schemas.microsoft.com/office/powerpoint/2010/main" val="5396902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18741C6-AB81-4435-B586-DAA04C5DFA43}"/>
              </a:ext>
            </a:extLst>
          </p:cNvPr>
          <p:cNvSpPr>
            <a:spLocks noGrp="1"/>
          </p:cNvSpPr>
          <p:nvPr>
            <p:ph type="sldNum" sz="quarter" idx="12"/>
          </p:nvPr>
        </p:nvSpPr>
        <p:spPr>
          <a:xfrm>
            <a:off x="11747687" y="6465381"/>
            <a:ext cx="431425" cy="365125"/>
          </a:xfrm>
          <a:prstGeom prst="rect">
            <a:avLst/>
          </a:prstGeom>
        </p:spPr>
        <p:txBody>
          <a:bodyPr wrap="none" anchor="ctr">
            <a:normAutofit/>
          </a:bodyPr>
          <a:lstStyle/>
          <a:p>
            <a:pPr>
              <a:spcAft>
                <a:spcPts val="600"/>
              </a:spcAft>
            </a:pPr>
            <a:fld id="{5AE1514C-5E56-4738-A1FF-4B1CFD2A3E36}" type="slidenum">
              <a:rPr lang="en-US" smtClean="0"/>
              <a:pPr>
                <a:spcAft>
                  <a:spcPts val="600"/>
                </a:spcAft>
              </a:pPr>
              <a:t>13</a:t>
            </a:fld>
            <a:endParaRPr lang="en-US"/>
          </a:p>
        </p:txBody>
      </p:sp>
      <p:pic>
        <p:nvPicPr>
          <p:cNvPr id="6" name="Picture 5">
            <a:extLst>
              <a:ext uri="{FF2B5EF4-FFF2-40B4-BE49-F238E27FC236}">
                <a16:creationId xmlns:a16="http://schemas.microsoft.com/office/drawing/2014/main" id="{11115D34-B3DB-4B3E-A5C6-D534E4249C03}"/>
              </a:ext>
            </a:extLst>
          </p:cNvPr>
          <p:cNvPicPr>
            <a:picLocks noChangeAspect="1"/>
          </p:cNvPicPr>
          <p:nvPr/>
        </p:nvPicPr>
        <p:blipFill>
          <a:blip r:embed="rId3"/>
          <a:stretch>
            <a:fillRect/>
          </a:stretch>
        </p:blipFill>
        <p:spPr>
          <a:xfrm>
            <a:off x="633477" y="0"/>
            <a:ext cx="10799999" cy="6858000"/>
          </a:xfrm>
          <a:prstGeom prst="rect">
            <a:avLst/>
          </a:prstGeom>
          <a:noFill/>
        </p:spPr>
      </p:pic>
    </p:spTree>
    <p:extLst>
      <p:ext uri="{BB962C8B-B14F-4D97-AF65-F5344CB8AC3E}">
        <p14:creationId xmlns:p14="http://schemas.microsoft.com/office/powerpoint/2010/main" val="3083439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044516-E193-4C3F-9703-EE37D9073C22}"/>
              </a:ext>
            </a:extLst>
          </p:cNvPr>
          <p:cNvSpPr>
            <a:spLocks noGrp="1"/>
          </p:cNvSpPr>
          <p:nvPr>
            <p:ph type="sldNum" sz="quarter" idx="12"/>
          </p:nvPr>
        </p:nvSpPr>
        <p:spPr/>
        <p:txBody>
          <a:bodyPr/>
          <a:lstStyle/>
          <a:p>
            <a:fld id="{5AE1514C-5E56-4738-A1FF-4B1CFD2A3E36}" type="slidenum">
              <a:rPr lang="en-US" smtClean="0"/>
              <a:t>14</a:t>
            </a:fld>
            <a:endParaRPr lang="en-US"/>
          </a:p>
        </p:txBody>
      </p:sp>
      <p:pic>
        <p:nvPicPr>
          <p:cNvPr id="3" name="Picture 2">
            <a:extLst>
              <a:ext uri="{FF2B5EF4-FFF2-40B4-BE49-F238E27FC236}">
                <a16:creationId xmlns:a16="http://schemas.microsoft.com/office/drawing/2014/main" id="{3930F9DD-B2C3-47A1-B046-EC4D2FB129FC}"/>
              </a:ext>
            </a:extLst>
          </p:cNvPr>
          <p:cNvPicPr>
            <a:picLocks noChangeAspect="1"/>
          </p:cNvPicPr>
          <p:nvPr/>
        </p:nvPicPr>
        <p:blipFill>
          <a:blip r:embed="rId3"/>
          <a:stretch>
            <a:fillRect/>
          </a:stretch>
        </p:blipFill>
        <p:spPr>
          <a:xfrm>
            <a:off x="833437" y="76200"/>
            <a:ext cx="10525125" cy="6705600"/>
          </a:xfrm>
          <a:prstGeom prst="rect">
            <a:avLst/>
          </a:prstGeom>
        </p:spPr>
      </p:pic>
    </p:spTree>
    <p:extLst>
      <p:ext uri="{BB962C8B-B14F-4D97-AF65-F5344CB8AC3E}">
        <p14:creationId xmlns:p14="http://schemas.microsoft.com/office/powerpoint/2010/main" val="2015634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3B65AC-8963-4D11-B6F8-8CE6C7388413}"/>
              </a:ext>
            </a:extLst>
          </p:cNvPr>
          <p:cNvSpPr>
            <a:spLocks noGrp="1"/>
          </p:cNvSpPr>
          <p:nvPr>
            <p:ph type="sldNum" sz="quarter" idx="12"/>
          </p:nvPr>
        </p:nvSpPr>
        <p:spPr/>
        <p:txBody>
          <a:bodyPr/>
          <a:lstStyle/>
          <a:p>
            <a:fld id="{5AE1514C-5E56-4738-A1FF-4B1CFD2A3E36}" type="slidenum">
              <a:rPr lang="en-US" smtClean="0"/>
              <a:t>15</a:t>
            </a:fld>
            <a:endParaRPr lang="en-US"/>
          </a:p>
        </p:txBody>
      </p:sp>
      <p:pic>
        <p:nvPicPr>
          <p:cNvPr id="3" name="Picture 2">
            <a:extLst>
              <a:ext uri="{FF2B5EF4-FFF2-40B4-BE49-F238E27FC236}">
                <a16:creationId xmlns:a16="http://schemas.microsoft.com/office/drawing/2014/main" id="{411198CD-AC3C-4B67-A1B3-17C4998B76A0}"/>
              </a:ext>
            </a:extLst>
          </p:cNvPr>
          <p:cNvPicPr>
            <a:picLocks noChangeAspect="1"/>
          </p:cNvPicPr>
          <p:nvPr/>
        </p:nvPicPr>
        <p:blipFill>
          <a:blip r:embed="rId3"/>
          <a:stretch>
            <a:fillRect/>
          </a:stretch>
        </p:blipFill>
        <p:spPr>
          <a:xfrm>
            <a:off x="857250" y="66675"/>
            <a:ext cx="10477500" cy="6724650"/>
          </a:xfrm>
          <a:prstGeom prst="rect">
            <a:avLst/>
          </a:prstGeom>
        </p:spPr>
      </p:pic>
    </p:spTree>
    <p:extLst>
      <p:ext uri="{BB962C8B-B14F-4D97-AF65-F5344CB8AC3E}">
        <p14:creationId xmlns:p14="http://schemas.microsoft.com/office/powerpoint/2010/main" val="5469859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E68F84C-E97A-4A0F-BC60-67D99E35927C}"/>
              </a:ext>
            </a:extLst>
          </p:cNvPr>
          <p:cNvSpPr>
            <a:spLocks noGrp="1"/>
          </p:cNvSpPr>
          <p:nvPr>
            <p:ph type="sldNum" sz="quarter" idx="12"/>
          </p:nvPr>
        </p:nvSpPr>
        <p:spPr/>
        <p:txBody>
          <a:bodyPr/>
          <a:lstStyle/>
          <a:p>
            <a:fld id="{5AE1514C-5E56-4738-A1FF-4B1CFD2A3E36}" type="slidenum">
              <a:rPr lang="en-US" smtClean="0"/>
              <a:t>16</a:t>
            </a:fld>
            <a:endParaRPr lang="en-US"/>
          </a:p>
        </p:txBody>
      </p:sp>
      <p:pic>
        <p:nvPicPr>
          <p:cNvPr id="4" name="Picture 3">
            <a:extLst>
              <a:ext uri="{FF2B5EF4-FFF2-40B4-BE49-F238E27FC236}">
                <a16:creationId xmlns:a16="http://schemas.microsoft.com/office/drawing/2014/main" id="{35EBFAAF-ABD3-4F76-98DB-84045EDEC0DC}"/>
              </a:ext>
            </a:extLst>
          </p:cNvPr>
          <p:cNvPicPr>
            <a:picLocks noChangeAspect="1"/>
          </p:cNvPicPr>
          <p:nvPr/>
        </p:nvPicPr>
        <p:blipFill>
          <a:blip r:embed="rId3"/>
          <a:stretch>
            <a:fillRect/>
          </a:stretch>
        </p:blipFill>
        <p:spPr>
          <a:xfrm>
            <a:off x="838200" y="100012"/>
            <a:ext cx="10515600" cy="6657975"/>
          </a:xfrm>
          <a:prstGeom prst="rect">
            <a:avLst/>
          </a:prstGeom>
        </p:spPr>
      </p:pic>
    </p:spTree>
    <p:extLst>
      <p:ext uri="{BB962C8B-B14F-4D97-AF65-F5344CB8AC3E}">
        <p14:creationId xmlns:p14="http://schemas.microsoft.com/office/powerpoint/2010/main" val="3595397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What does this mean?</a:t>
            </a:r>
          </a:p>
        </p:txBody>
      </p:sp>
      <p:sp>
        <p:nvSpPr>
          <p:cNvPr id="10" name="Text Placeholder 9"/>
          <p:cNvSpPr>
            <a:spLocks noGrp="1"/>
          </p:cNvSpPr>
          <p:nvPr>
            <p:ph type="body" sz="quarter" idx="10"/>
          </p:nvPr>
        </p:nvSpPr>
        <p:spPr>
          <a:xfrm>
            <a:off x="3923323" y="186061"/>
            <a:ext cx="4376615" cy="369332"/>
          </a:xfrm>
        </p:spPr>
        <p:txBody>
          <a:bodyPr/>
          <a:lstStyle/>
          <a:p>
            <a:r>
              <a:rPr lang="en-US" dirty="0"/>
              <a:t>STAKEHOLDER ANALYSIS</a:t>
            </a:r>
          </a:p>
        </p:txBody>
      </p:sp>
      <p:sp>
        <p:nvSpPr>
          <p:cNvPr id="12" name="Text Placeholder 11"/>
          <p:cNvSpPr>
            <a:spLocks noGrp="1"/>
          </p:cNvSpPr>
          <p:nvPr>
            <p:ph type="body" sz="quarter" idx="12"/>
          </p:nvPr>
        </p:nvSpPr>
        <p:spPr>
          <a:xfrm>
            <a:off x="6040831" y="1007413"/>
            <a:ext cx="184730" cy="1200329"/>
          </a:xfrm>
        </p:spPr>
        <p:txBody>
          <a:bodyPr/>
          <a:lstStyle/>
          <a:p>
            <a:endParaRPr lang="en-US" dirty="0"/>
          </a:p>
        </p:txBody>
      </p:sp>
      <p:sp>
        <p:nvSpPr>
          <p:cNvPr id="33" name="Slide Number Placeholder 2">
            <a:extLst>
              <a:ext uri="{FF2B5EF4-FFF2-40B4-BE49-F238E27FC236}">
                <a16:creationId xmlns:a16="http://schemas.microsoft.com/office/drawing/2014/main" id="{E777E456-B64C-4067-AFCD-81F711751C1F}"/>
              </a:ext>
            </a:extLst>
          </p:cNvPr>
          <p:cNvSpPr txBox="1">
            <a:spLocks/>
          </p:cNvSpPr>
          <p:nvPr/>
        </p:nvSpPr>
        <p:spPr>
          <a:xfrm>
            <a:off x="11747687" y="6465381"/>
            <a:ext cx="431425" cy="365125"/>
          </a:xfrm>
          <a:prstGeom prst="rect">
            <a:avLst/>
          </a:prstGeom>
        </p:spPr>
        <p:txBody>
          <a:bodyPr vert="horz" wrap="none"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5AE1514C-5E56-4738-A1FF-4B1CFD2A3E36}" type="slidenum">
              <a:rPr kumimoji="0" lang="en-US" sz="1200" b="0" i="0" u="none" strike="noStrike" kern="1200" cap="none" spc="0" normalizeH="0" baseline="0" noProof="0" smtClean="0">
                <a:ln>
                  <a:noFill/>
                </a:ln>
                <a:solidFill>
                  <a:srgbClr val="EEECE1"/>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srgbClr val="EEECE1"/>
              </a:solidFill>
              <a:effectLst/>
              <a:uLnTx/>
              <a:uFillTx/>
              <a:latin typeface="Segoe UI"/>
              <a:ea typeface="+mn-ea"/>
              <a:cs typeface="+mn-cs"/>
            </a:endParaRPr>
          </a:p>
        </p:txBody>
      </p:sp>
    </p:spTree>
    <p:extLst>
      <p:ext uri="{BB962C8B-B14F-4D97-AF65-F5344CB8AC3E}">
        <p14:creationId xmlns:p14="http://schemas.microsoft.com/office/powerpoint/2010/main" val="2895588006"/>
      </p:ext>
    </p:extLst>
  </p:cSld>
  <p:clrMapOvr>
    <a:masterClrMapping/>
  </p:clrMapOvr>
  <p:transition spd="slow">
    <p:push dir="d"/>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CA8F66-B700-49E9-BDB8-628A2B2A3567}"/>
              </a:ext>
            </a:extLst>
          </p:cNvPr>
          <p:cNvSpPr>
            <a:spLocks noGrp="1"/>
          </p:cNvSpPr>
          <p:nvPr>
            <p:ph type="body" sz="quarter" idx="10"/>
          </p:nvPr>
        </p:nvSpPr>
        <p:spPr>
          <a:xfrm>
            <a:off x="269240" y="3304847"/>
            <a:ext cx="5192775" cy="3753848"/>
          </a:xfrm>
        </p:spPr>
        <p:txBody>
          <a:bodyPr/>
          <a:lstStyle/>
          <a:p>
            <a:pPr lvl="1"/>
            <a:r>
              <a:rPr lang="en-US" sz="1800" dirty="0"/>
              <a:t>...counties with better high school attainment also have a lower poverty rate, higher income, and/or more residents with college degrees. </a:t>
            </a:r>
            <a:br>
              <a:rPr lang="en-US" sz="1800" dirty="0"/>
            </a:br>
            <a:br>
              <a:rPr lang="en-US" sz="1800" dirty="0"/>
            </a:br>
            <a:endParaRPr lang="en-US" sz="1800" dirty="0"/>
          </a:p>
          <a:p>
            <a:pPr lvl="1"/>
            <a:r>
              <a:rPr lang="en-US" sz="1800" dirty="0"/>
              <a:t>...counties that spend more money on education will also report better educational outcomes.</a:t>
            </a:r>
            <a:br>
              <a:rPr lang="en-US" sz="1800" dirty="0"/>
            </a:br>
            <a:br>
              <a:rPr lang="en-US" sz="1800" dirty="0"/>
            </a:br>
            <a:endParaRPr lang="en-US" sz="1800" dirty="0"/>
          </a:p>
          <a:p>
            <a:pPr lvl="1"/>
            <a:r>
              <a:rPr lang="en-US" sz="1800" dirty="0"/>
              <a:t>...counties with a higher median income and/or quality of life score will spend more money on education. </a:t>
            </a:r>
          </a:p>
          <a:p>
            <a:endParaRPr lang="en-US" sz="2800" dirty="0"/>
          </a:p>
        </p:txBody>
      </p:sp>
      <p:sp>
        <p:nvSpPr>
          <p:cNvPr id="3" name="Text Placeholder 2">
            <a:extLst>
              <a:ext uri="{FF2B5EF4-FFF2-40B4-BE49-F238E27FC236}">
                <a16:creationId xmlns:a16="http://schemas.microsoft.com/office/drawing/2014/main" id="{BE2B98D9-C438-4E50-A777-3F5755FF26E6}"/>
              </a:ext>
            </a:extLst>
          </p:cNvPr>
          <p:cNvSpPr>
            <a:spLocks noGrp="1"/>
          </p:cNvSpPr>
          <p:nvPr>
            <p:ph type="body" sz="quarter" idx="11"/>
          </p:nvPr>
        </p:nvSpPr>
        <p:spPr>
          <a:xfrm>
            <a:off x="6250996" y="3304847"/>
            <a:ext cx="5671764" cy="3362652"/>
          </a:xfrm>
        </p:spPr>
        <p:txBody>
          <a:bodyPr/>
          <a:lstStyle/>
          <a:p>
            <a:pPr lvl="1"/>
            <a:r>
              <a:rPr lang="en-US" sz="1800" dirty="0"/>
              <a:t>...Montgomery county will be in the top 10% in terms of income, educational outcomes and </a:t>
            </a:r>
            <a:br>
              <a:rPr lang="en-US" sz="1800" dirty="0"/>
            </a:br>
            <a:br>
              <a:rPr lang="en-US" sz="1800" dirty="0"/>
            </a:br>
            <a:endParaRPr lang="en-US" sz="1800" dirty="0"/>
          </a:p>
          <a:p>
            <a:pPr lvl="1"/>
            <a:r>
              <a:rPr lang="en-US" sz="1800" dirty="0"/>
              <a:t>...Maryland will be in the top 25% of the country in terms of higher education degrees attained. </a:t>
            </a:r>
            <a:br>
              <a:rPr lang="en-US" sz="1800" dirty="0"/>
            </a:br>
            <a:br>
              <a:rPr lang="en-US" sz="1800" dirty="0"/>
            </a:br>
            <a:endParaRPr lang="en-US" sz="1800" dirty="0"/>
          </a:p>
          <a:p>
            <a:pPr lvl="1"/>
            <a:r>
              <a:rPr lang="en-US" sz="1800" dirty="0"/>
              <a:t>...regardless of educational spending, Black and Hispanic students will have a lower rate of graduation than their White or Asian counterparts. </a:t>
            </a:r>
          </a:p>
          <a:p>
            <a:endParaRPr lang="en-US" b="0" dirty="0"/>
          </a:p>
        </p:txBody>
      </p:sp>
      <p:pic>
        <p:nvPicPr>
          <p:cNvPr id="14" name="Picture Placeholder 13" descr="A picture containing object, clock&#10;&#10;Description automatically generated">
            <a:extLst>
              <a:ext uri="{FF2B5EF4-FFF2-40B4-BE49-F238E27FC236}">
                <a16:creationId xmlns:a16="http://schemas.microsoft.com/office/drawing/2014/main" id="{D107F64B-7E72-491F-8CBF-6DB44C863DA9}"/>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22345" b="22345"/>
          <a:stretch>
            <a:fillRect/>
          </a:stretch>
        </p:blipFill>
        <p:spPr/>
      </p:pic>
      <p:sp>
        <p:nvSpPr>
          <p:cNvPr id="6" name="Slide Number Placeholder 5">
            <a:extLst>
              <a:ext uri="{FF2B5EF4-FFF2-40B4-BE49-F238E27FC236}">
                <a16:creationId xmlns:a16="http://schemas.microsoft.com/office/drawing/2014/main" id="{985AAF4F-2686-4A25-B0DE-779C560F4E8D}"/>
              </a:ext>
            </a:extLst>
          </p:cNvPr>
          <p:cNvSpPr>
            <a:spLocks noGrp="1"/>
          </p:cNvSpPr>
          <p:nvPr>
            <p:ph type="sldNum" sz="quarter" idx="4"/>
          </p:nvPr>
        </p:nvSpPr>
        <p:spPr/>
        <p:txBody>
          <a:bodyPr/>
          <a:lstStyle/>
          <a:p>
            <a:fld id="{4997E989-D798-4C62-8E93-3D2D613C2488}" type="slidenum">
              <a:rPr lang="en-US" smtClean="0"/>
              <a:pPr/>
              <a:t>18</a:t>
            </a:fld>
            <a:endParaRPr lang="en-US"/>
          </a:p>
        </p:txBody>
      </p:sp>
      <p:sp>
        <p:nvSpPr>
          <p:cNvPr id="15" name="Rectangle 14">
            <a:extLst>
              <a:ext uri="{FF2B5EF4-FFF2-40B4-BE49-F238E27FC236}">
                <a16:creationId xmlns:a16="http://schemas.microsoft.com/office/drawing/2014/main" id="{C06A9F5F-E071-490B-8BD5-346935717E9D}"/>
              </a:ext>
            </a:extLst>
          </p:cNvPr>
          <p:cNvSpPr/>
          <p:nvPr/>
        </p:nvSpPr>
        <p:spPr>
          <a:xfrm>
            <a:off x="0" y="-8984"/>
            <a:ext cx="12192000" cy="2983832"/>
          </a:xfrm>
          <a:prstGeom prst="rect">
            <a:avLst/>
          </a:prstGeom>
          <a:solidFill>
            <a:srgbClr val="3A669C">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1D66BEC6-996D-46E2-A40A-CB2BF7267493}"/>
              </a:ext>
            </a:extLst>
          </p:cNvPr>
          <p:cNvSpPr>
            <a:spLocks noGrp="1"/>
          </p:cNvSpPr>
          <p:nvPr>
            <p:ph type="title"/>
          </p:nvPr>
        </p:nvSpPr>
        <p:spPr>
          <a:xfrm>
            <a:off x="830863" y="1289668"/>
            <a:ext cx="11658600" cy="646331"/>
          </a:xfrm>
        </p:spPr>
        <p:txBody>
          <a:bodyPr/>
          <a:lstStyle/>
          <a:p>
            <a:r>
              <a:rPr lang="en-US" sz="4000" dirty="0">
                <a:solidFill>
                  <a:schemeClr val="bg1"/>
                </a:solidFill>
              </a:rPr>
              <a:t>Hypotheses</a:t>
            </a:r>
          </a:p>
        </p:txBody>
      </p:sp>
      <p:sp>
        <p:nvSpPr>
          <p:cNvPr id="16" name="TextBox 15">
            <a:extLst>
              <a:ext uri="{FF2B5EF4-FFF2-40B4-BE49-F238E27FC236}">
                <a16:creationId xmlns:a16="http://schemas.microsoft.com/office/drawing/2014/main" id="{C995B63B-6AE2-4C54-BAB7-747A47D782AB}"/>
              </a:ext>
            </a:extLst>
          </p:cNvPr>
          <p:cNvSpPr txBox="1"/>
          <p:nvPr/>
        </p:nvSpPr>
        <p:spPr>
          <a:xfrm>
            <a:off x="1382468" y="4082176"/>
            <a:ext cx="3898231" cy="2585323"/>
          </a:xfrm>
          <a:prstGeom prst="rect">
            <a:avLst/>
          </a:prstGeom>
          <a:noFill/>
        </p:spPr>
        <p:txBody>
          <a:bodyPr wrap="square" rtlCol="0">
            <a:spAutoFit/>
          </a:bodyPr>
          <a:lstStyle/>
          <a:p>
            <a:r>
              <a:rPr lang="en-US" dirty="0">
                <a:solidFill>
                  <a:srgbClr val="00B050"/>
                </a:solidFill>
              </a:rPr>
              <a:t>TRUE</a:t>
            </a:r>
            <a:r>
              <a:rPr lang="en-US" dirty="0"/>
              <a:t>				</a:t>
            </a:r>
          </a:p>
          <a:p>
            <a:endParaRPr lang="en-US" dirty="0"/>
          </a:p>
          <a:p>
            <a:endParaRPr lang="en-US" dirty="0"/>
          </a:p>
          <a:p>
            <a:endParaRPr lang="en-US" dirty="0"/>
          </a:p>
          <a:p>
            <a:r>
              <a:rPr lang="en-US" dirty="0">
                <a:solidFill>
                  <a:schemeClr val="accent2"/>
                </a:solidFill>
              </a:rPr>
              <a:t>FALSE</a:t>
            </a:r>
          </a:p>
          <a:p>
            <a:endParaRPr lang="en-US" dirty="0"/>
          </a:p>
          <a:p>
            <a:endParaRPr lang="en-US" dirty="0"/>
          </a:p>
          <a:p>
            <a:endParaRPr lang="en-US" dirty="0"/>
          </a:p>
          <a:p>
            <a:r>
              <a:rPr lang="en-US" dirty="0">
                <a:solidFill>
                  <a:schemeClr val="accent2"/>
                </a:solidFill>
              </a:rPr>
              <a:t>FALSE</a:t>
            </a:r>
          </a:p>
        </p:txBody>
      </p:sp>
      <p:sp>
        <p:nvSpPr>
          <p:cNvPr id="17" name="TextBox 16">
            <a:extLst>
              <a:ext uri="{FF2B5EF4-FFF2-40B4-BE49-F238E27FC236}">
                <a16:creationId xmlns:a16="http://schemas.microsoft.com/office/drawing/2014/main" id="{452937D5-97D3-4B16-BDAF-11DA812AE56F}"/>
              </a:ext>
            </a:extLst>
          </p:cNvPr>
          <p:cNvSpPr txBox="1"/>
          <p:nvPr/>
        </p:nvSpPr>
        <p:spPr>
          <a:xfrm>
            <a:off x="7110058" y="3860172"/>
            <a:ext cx="3699474" cy="3416320"/>
          </a:xfrm>
          <a:prstGeom prst="rect">
            <a:avLst/>
          </a:prstGeom>
          <a:noFill/>
        </p:spPr>
        <p:txBody>
          <a:bodyPr wrap="none" rtlCol="0">
            <a:spAutoFit/>
          </a:bodyPr>
          <a:lstStyle/>
          <a:p>
            <a:r>
              <a:rPr lang="en-US" dirty="0">
                <a:solidFill>
                  <a:srgbClr val="00B050"/>
                </a:solidFill>
              </a:rPr>
              <a:t>Income = TRUE</a:t>
            </a:r>
            <a:r>
              <a:rPr lang="en-US" dirty="0"/>
              <a:t>, </a:t>
            </a:r>
            <a:r>
              <a:rPr lang="en-US" dirty="0">
                <a:solidFill>
                  <a:schemeClr val="accent2"/>
                </a:solidFill>
              </a:rPr>
              <a:t>HS Grad = FALSE</a:t>
            </a:r>
            <a:r>
              <a:rPr lang="en-US" dirty="0"/>
              <a:t>, </a:t>
            </a:r>
          </a:p>
          <a:p>
            <a:endParaRPr lang="en-US" dirty="0"/>
          </a:p>
          <a:p>
            <a:endParaRPr lang="en-US" dirty="0"/>
          </a:p>
          <a:p>
            <a:endParaRPr lang="en-US" dirty="0"/>
          </a:p>
          <a:p>
            <a:r>
              <a:rPr lang="en-US" dirty="0">
                <a:solidFill>
                  <a:srgbClr val="00B050"/>
                </a:solidFill>
              </a:rPr>
              <a:t>TRUE</a:t>
            </a:r>
          </a:p>
          <a:p>
            <a:endParaRPr lang="en-US" dirty="0"/>
          </a:p>
          <a:p>
            <a:endParaRPr lang="en-US" dirty="0"/>
          </a:p>
          <a:p>
            <a:endParaRPr lang="en-US" dirty="0"/>
          </a:p>
          <a:p>
            <a:endParaRPr lang="en-US" dirty="0"/>
          </a:p>
          <a:p>
            <a:r>
              <a:rPr lang="en-US" dirty="0">
                <a:solidFill>
                  <a:schemeClr val="accent2"/>
                </a:solidFill>
              </a:rPr>
              <a:t>FALSE</a:t>
            </a:r>
          </a:p>
          <a:p>
            <a:endParaRPr lang="en-US" dirty="0"/>
          </a:p>
          <a:p>
            <a:endParaRPr lang="en-US" dirty="0"/>
          </a:p>
        </p:txBody>
      </p:sp>
    </p:spTree>
    <p:extLst>
      <p:ext uri="{BB962C8B-B14F-4D97-AF65-F5344CB8AC3E}">
        <p14:creationId xmlns:p14="http://schemas.microsoft.com/office/powerpoint/2010/main" val="417019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738B91A4-8972-41E6-8CB8-6DB325138F3D}"/>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val="0"/>
              </a:ext>
            </a:extLst>
          </a:blip>
          <a:srcRect l="14445" r="14445"/>
          <a:stretch>
            <a:fillRect/>
          </a:stretch>
        </p:blipFill>
        <p:spPr>
          <a:xfrm>
            <a:off x="-1" y="0"/>
            <a:ext cx="6094444" cy="6856100"/>
          </a:xfrm>
        </p:spPr>
      </p:pic>
      <p:sp>
        <p:nvSpPr>
          <p:cNvPr id="11" name="Text Placeholder 10"/>
          <p:cNvSpPr>
            <a:spLocks noGrp="1"/>
          </p:cNvSpPr>
          <p:nvPr>
            <p:ph type="body" sz="quarter" idx="11"/>
          </p:nvPr>
        </p:nvSpPr>
        <p:spPr>
          <a:xfrm>
            <a:off x="6096000" y="1386909"/>
            <a:ext cx="6096000" cy="4084195"/>
          </a:xfrm>
        </p:spPr>
        <p:txBody>
          <a:bodyPr/>
          <a:lstStyle/>
          <a:p>
            <a:r>
              <a:rPr lang="en-US" dirty="0"/>
              <a:t>TAKEAWAYS</a:t>
            </a:r>
          </a:p>
          <a:p>
            <a:pPr marL="285750" lvl="4" indent="-285750" algn="l">
              <a:spcAft>
                <a:spcPts val="1800"/>
              </a:spcAft>
              <a:buFont typeface="Arial" panose="020B0604020202020204" pitchFamily="34" charset="0"/>
              <a:buChar char="•"/>
            </a:pPr>
            <a:r>
              <a:rPr lang="en-US" dirty="0"/>
              <a:t>Top 5 Cost of Living – Howard, Montgomery, Charles, Calvert, </a:t>
            </a:r>
            <a:r>
              <a:rPr lang="en-US" dirty="0">
                <a:solidFill>
                  <a:srgbClr val="FF0000"/>
                </a:solidFill>
              </a:rPr>
              <a:t>Prince George’s</a:t>
            </a:r>
          </a:p>
          <a:p>
            <a:pPr marL="285750" lvl="4" indent="-285750" algn="l">
              <a:spcAft>
                <a:spcPts val="1800"/>
              </a:spcAft>
              <a:buFont typeface="Arial" panose="020B0604020202020204" pitchFamily="34" charset="0"/>
              <a:buChar char="•"/>
            </a:pPr>
            <a:r>
              <a:rPr lang="en-US" dirty="0"/>
              <a:t>Top 5 performing HS – Howard, Calvert, Harford, Charles, and Frederick</a:t>
            </a:r>
          </a:p>
          <a:p>
            <a:pPr marL="285750" lvl="4" indent="-285750" algn="l">
              <a:spcAft>
                <a:spcPts val="1800"/>
              </a:spcAft>
              <a:buFont typeface="Arial" panose="020B0604020202020204" pitchFamily="34" charset="0"/>
              <a:buChar char="•"/>
            </a:pPr>
            <a:r>
              <a:rPr lang="en-US" dirty="0"/>
              <a:t>Low 5 performing HS – Somerset, Caroline, Baltimore, Dorchester, and </a:t>
            </a:r>
            <a:r>
              <a:rPr lang="en-US" dirty="0">
                <a:solidFill>
                  <a:srgbClr val="FF0000"/>
                </a:solidFill>
              </a:rPr>
              <a:t>Prince George’s</a:t>
            </a:r>
          </a:p>
          <a:p>
            <a:pPr marL="285750" lvl="4" indent="-285750" algn="l">
              <a:spcAft>
                <a:spcPts val="1800"/>
              </a:spcAft>
              <a:buFont typeface="Arial" panose="020B0604020202020204" pitchFamily="34" charset="0"/>
              <a:buChar char="•"/>
            </a:pPr>
            <a:r>
              <a:rPr lang="en-US" dirty="0"/>
              <a:t>HS Degree has significant impact on Quality of Life, Poverty, and Income.</a:t>
            </a:r>
          </a:p>
          <a:p>
            <a:pPr marL="285750" lvl="4" indent="-285750" algn="l">
              <a:spcAft>
                <a:spcPts val="1800"/>
              </a:spcAft>
              <a:buFont typeface="Arial" panose="020B0604020202020204" pitchFamily="34" charset="0"/>
              <a:buChar char="•"/>
            </a:pPr>
            <a:r>
              <a:rPr lang="en-US" dirty="0"/>
              <a:t>Monetary investment does not necessarily lead to improved HS graduation rates.</a:t>
            </a:r>
          </a:p>
        </p:txBody>
      </p:sp>
      <p:sp>
        <p:nvSpPr>
          <p:cNvPr id="21" name="Slide Number Placeholder 20"/>
          <p:cNvSpPr>
            <a:spLocks noGrp="1"/>
          </p:cNvSpPr>
          <p:nvPr>
            <p:ph type="sldNum" sz="quarter" idx="4"/>
          </p:nvPr>
        </p:nvSpPr>
        <p:spPr/>
        <p:txBody>
          <a:bodyPr/>
          <a:lstStyle/>
          <a:p>
            <a:fld id="{4997E989-D798-4C62-8E93-3D2D613C2488}" type="slidenum">
              <a:rPr lang="en-US" smtClean="0"/>
              <a:pPr/>
              <a:t>19</a:t>
            </a:fld>
            <a:endParaRPr lang="en-US"/>
          </a:p>
        </p:txBody>
      </p:sp>
    </p:spTree>
    <p:extLst>
      <p:ext uri="{BB962C8B-B14F-4D97-AF65-F5344CB8AC3E}">
        <p14:creationId xmlns:p14="http://schemas.microsoft.com/office/powerpoint/2010/main" val="202744463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Freeform: Shape 64"/>
          <p:cNvSpPr>
            <a:spLocks noChangeAspect="1"/>
          </p:cNvSpPr>
          <p:nvPr/>
        </p:nvSpPr>
        <p:spPr>
          <a:xfrm>
            <a:off x="232519" y="-2693505"/>
            <a:ext cx="4728754" cy="4728754"/>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4" name="Text Placeholder 13"/>
          <p:cNvSpPr>
            <a:spLocks noGrp="1"/>
          </p:cNvSpPr>
          <p:nvPr>
            <p:ph type="body" sz="quarter" idx="10"/>
          </p:nvPr>
        </p:nvSpPr>
        <p:spPr>
          <a:xfrm>
            <a:off x="944881" y="2662267"/>
            <a:ext cx="4332514" cy="867930"/>
          </a:xfrm>
        </p:spPr>
        <p:txBody>
          <a:bodyPr/>
          <a:lstStyle/>
          <a:p>
            <a:r>
              <a:rPr lang="en-US" dirty="0"/>
              <a:t>What questions can this data set help answer?</a:t>
            </a:r>
          </a:p>
        </p:txBody>
      </p:sp>
      <p:sp>
        <p:nvSpPr>
          <p:cNvPr id="15" name="Text Placeholder 14"/>
          <p:cNvSpPr>
            <a:spLocks noGrp="1"/>
          </p:cNvSpPr>
          <p:nvPr>
            <p:ph type="body" sz="quarter" idx="11"/>
          </p:nvPr>
        </p:nvSpPr>
        <p:spPr>
          <a:xfrm>
            <a:off x="6096000" y="419100"/>
            <a:ext cx="5671764" cy="2720745"/>
          </a:xfrm>
        </p:spPr>
        <p:txBody>
          <a:bodyPr/>
          <a:lstStyle/>
          <a:p>
            <a:r>
              <a:rPr lang="en-US" dirty="0"/>
              <a:t>Prescriptive</a:t>
            </a:r>
          </a:p>
          <a:p>
            <a:pPr marL="342900" lvl="1" indent="-342900">
              <a:buFont typeface="Arial" panose="020B0604020202020204" pitchFamily="34" charset="0"/>
              <a:buChar char="•"/>
            </a:pPr>
            <a:r>
              <a:rPr lang="en-US" dirty="0"/>
              <a:t>High/Low Performing Counties</a:t>
            </a:r>
          </a:p>
          <a:p>
            <a:pPr marL="342900" lvl="1" indent="-342900">
              <a:buFont typeface="Arial" panose="020B0604020202020204" pitchFamily="34" charset="0"/>
              <a:buChar char="•"/>
            </a:pPr>
            <a:r>
              <a:rPr lang="en-US" dirty="0"/>
              <a:t>Relationship with Socioeconomic Demographics</a:t>
            </a:r>
          </a:p>
          <a:p>
            <a:pPr marL="342900" lvl="1" indent="-342900">
              <a:buFont typeface="Arial" panose="020B0604020202020204" pitchFamily="34" charset="0"/>
              <a:buChar char="•"/>
            </a:pPr>
            <a:r>
              <a:rPr lang="en-US" dirty="0"/>
              <a:t>Compare with Other States</a:t>
            </a:r>
          </a:p>
          <a:p>
            <a:pPr marL="342900" lvl="1" indent="-342900">
              <a:buFont typeface="Arial" panose="020B0604020202020204" pitchFamily="34" charset="0"/>
              <a:buChar char="•"/>
            </a:pPr>
            <a:r>
              <a:rPr lang="en-US" dirty="0"/>
              <a:t>Factors that impact key metrics</a:t>
            </a:r>
          </a:p>
          <a:p>
            <a:pPr lvl="1"/>
            <a:endParaRPr lang="en-US" dirty="0"/>
          </a:p>
          <a:p>
            <a:pPr lvl="1"/>
            <a:endParaRPr lang="en-US" dirty="0"/>
          </a:p>
        </p:txBody>
      </p:sp>
      <p:sp>
        <p:nvSpPr>
          <p:cNvPr id="32" name="Title 31"/>
          <p:cNvSpPr>
            <a:spLocks noGrp="1"/>
          </p:cNvSpPr>
          <p:nvPr>
            <p:ph type="title"/>
          </p:nvPr>
        </p:nvSpPr>
        <p:spPr>
          <a:xfrm>
            <a:off x="555244" y="0"/>
            <a:ext cx="4083304" cy="914096"/>
          </a:xfrm>
        </p:spPr>
        <p:txBody>
          <a:bodyPr/>
          <a:lstStyle/>
          <a:p>
            <a:r>
              <a:rPr lang="en-US" b="1" dirty="0">
                <a:gradFill>
                  <a:gsLst>
                    <a:gs pos="15000">
                      <a:schemeClr val="bg1"/>
                    </a:gs>
                    <a:gs pos="47000">
                      <a:schemeClr val="bg1"/>
                    </a:gs>
                  </a:gsLst>
                  <a:lin ang="5400000" scaled="1"/>
                </a:gradFill>
              </a:rPr>
              <a:t>INTRODUCTION</a:t>
            </a:r>
          </a:p>
        </p:txBody>
      </p:sp>
      <p:sp>
        <p:nvSpPr>
          <p:cNvPr id="21" name="Text Placeholder 20"/>
          <p:cNvSpPr>
            <a:spLocks noGrp="1"/>
          </p:cNvSpPr>
          <p:nvPr>
            <p:ph type="body" sz="quarter" idx="12"/>
          </p:nvPr>
        </p:nvSpPr>
        <p:spPr>
          <a:xfrm>
            <a:off x="6096000" y="2939610"/>
            <a:ext cx="5671764" cy="738151"/>
          </a:xfrm>
        </p:spPr>
        <p:txBody>
          <a:bodyPr/>
          <a:lstStyle/>
          <a:p>
            <a:r>
              <a:rPr lang="en-US" dirty="0"/>
              <a:t>Predictive</a:t>
            </a:r>
          </a:p>
          <a:p>
            <a:pPr marL="342900" lvl="1" indent="-342900">
              <a:buFont typeface="Arial" panose="020B0604020202020204" pitchFamily="34" charset="0"/>
              <a:buChar char="•"/>
            </a:pPr>
            <a:r>
              <a:rPr lang="en-US" dirty="0"/>
              <a:t>Predict #s graduates 10 years from now</a:t>
            </a:r>
          </a:p>
        </p:txBody>
      </p:sp>
      <p:sp>
        <p:nvSpPr>
          <p:cNvPr id="22" name="Text Placeholder 21"/>
          <p:cNvSpPr>
            <a:spLocks noGrp="1"/>
          </p:cNvSpPr>
          <p:nvPr>
            <p:ph type="body" sz="quarter" idx="13"/>
          </p:nvPr>
        </p:nvSpPr>
        <p:spPr>
          <a:xfrm>
            <a:off x="6096000" y="4396008"/>
            <a:ext cx="5671764" cy="1751249"/>
          </a:xfrm>
        </p:spPr>
        <p:txBody>
          <a:bodyPr/>
          <a:lstStyle/>
          <a:p>
            <a:r>
              <a:rPr lang="en-US" dirty="0"/>
              <a:t>Risks, Assumptions &amp; Limitations</a:t>
            </a:r>
          </a:p>
          <a:p>
            <a:pPr marL="342900" indent="-342900">
              <a:lnSpc>
                <a:spcPct val="100000"/>
              </a:lnSpc>
              <a:spcBef>
                <a:spcPts val="0"/>
              </a:spcBef>
              <a:buFont typeface="Arial" panose="020B0604020202020204" pitchFamily="34" charset="0"/>
              <a:buChar char="•"/>
            </a:pPr>
            <a:r>
              <a:rPr lang="en-US" b="0" dirty="0"/>
              <a:t>Data collection and processing is unknown</a:t>
            </a:r>
          </a:p>
          <a:p>
            <a:pPr marL="342900" indent="-342900">
              <a:lnSpc>
                <a:spcPct val="100000"/>
              </a:lnSpc>
              <a:spcBef>
                <a:spcPts val="0"/>
              </a:spcBef>
              <a:buFont typeface="Arial" panose="020B0604020202020204" pitchFamily="34" charset="0"/>
              <a:buChar char="•"/>
            </a:pPr>
            <a:r>
              <a:rPr lang="en-US" b="0" dirty="0"/>
              <a:t>Representativeness of data to population is unknown</a:t>
            </a:r>
          </a:p>
        </p:txBody>
      </p:sp>
      <p:sp>
        <p:nvSpPr>
          <p:cNvPr id="66" name="Slide Number Placeholder 65"/>
          <p:cNvSpPr>
            <a:spLocks noGrp="1"/>
          </p:cNvSpPr>
          <p:nvPr>
            <p:ph type="sldNum" sz="quarter" idx="4"/>
          </p:nvPr>
        </p:nvSpPr>
        <p:spPr/>
        <p:txBody>
          <a:bodyPr/>
          <a:lstStyle/>
          <a:p>
            <a:fld id="{4997E989-D798-4C62-8E93-3D2D613C2488}" type="slidenum">
              <a:rPr lang="en-US" smtClean="0"/>
              <a:pPr/>
              <a:t>2</a:t>
            </a:fld>
            <a:endParaRPr lang="en-US"/>
          </a:p>
        </p:txBody>
      </p:sp>
    </p:spTree>
    <p:extLst>
      <p:ext uri="{BB962C8B-B14F-4D97-AF65-F5344CB8AC3E}">
        <p14:creationId xmlns:p14="http://schemas.microsoft.com/office/powerpoint/2010/main" val="221804989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4">
                                            <p:txEl>
                                              <p:pRg st="0" end="0"/>
                                            </p:txEl>
                                          </p:spTgt>
                                        </p:tgtEl>
                                        <p:attrNameLst>
                                          <p:attrName>style.visibility</p:attrName>
                                        </p:attrNameLst>
                                      </p:cBhvr>
                                      <p:to>
                                        <p:strVal val="visible"/>
                                      </p:to>
                                    </p:set>
                                    <p:animEffect transition="in" filter="fade">
                                      <p:cBhvr>
                                        <p:cTn id="12" dur="500"/>
                                        <p:tgtEl>
                                          <p:spTgt spid="14">
                                            <p:txEl>
                                              <p:pRg st="0" end="0"/>
                                            </p:txEl>
                                          </p:spTgt>
                                        </p:tgtEl>
                                      </p:cBhvr>
                                    </p:animEffect>
                                  </p:childTnLst>
                                </p:cTn>
                              </p:par>
                              <p:par>
                                <p:cTn id="13" presetID="63" presetClass="path" presetSubtype="0" decel="100000" fill="hold" grpId="1" nodeType="withEffect">
                                  <p:stCondLst>
                                    <p:cond delay="0"/>
                                  </p:stCondLst>
                                  <p:childTnLst>
                                    <p:animMotion origin="layout" path="M -0.14336 4.07407E-6 L -3.75E-6 4.07407E-6 " pathEditMode="relative" rAng="0" ptsTypes="AA">
                                      <p:cBhvr>
                                        <p:cTn id="14" dur="750" fill="hold"/>
                                        <p:tgtEl>
                                          <p:spTgt spid="14">
                                            <p:txEl>
                                              <p:pRg st="0" end="0"/>
                                            </p:txEl>
                                          </p:spTgt>
                                        </p:tgtEl>
                                        <p:attrNameLst>
                                          <p:attrName>ppt_x</p:attrName>
                                          <p:attrName>ppt_y</p:attrName>
                                        </p:attrNameLst>
                                      </p:cBhvr>
                                      <p:rCtr x="7161" y="0"/>
                                    </p:animMotion>
                                  </p:childTnLst>
                                </p:cTn>
                              </p:par>
                            </p:childTnLst>
                          </p:cTn>
                        </p:par>
                        <p:par>
                          <p:cTn id="15" fill="hold">
                            <p:stCondLst>
                              <p:cond delay="1250"/>
                            </p:stCondLst>
                            <p:childTnLst>
                              <p:par>
                                <p:cTn id="16" presetID="10"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750"/>
                                        <p:tgtEl>
                                          <p:spTgt spid="15"/>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750"/>
                                        <p:tgtEl>
                                          <p:spTgt spid="21"/>
                                        </p:tgtEl>
                                      </p:cBhvr>
                                    </p:animEffect>
                                  </p:childTnLst>
                                </p:cTn>
                              </p:par>
                            </p:childTnLst>
                          </p:cTn>
                        </p:par>
                        <p:par>
                          <p:cTn id="23" fill="hold">
                            <p:stCondLst>
                              <p:cond delay="2750"/>
                            </p:stCondLst>
                            <p:childTnLst>
                              <p:par>
                                <p:cTn id="24" presetID="10" presetClass="entr" presetSubtype="0" fill="hold" grpId="0" nodeType="after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P spid="14" grpId="1" build="p"/>
      <p:bldP spid="15" grpId="0"/>
      <p:bldP spid="32" grpId="0"/>
      <p:bldP spid="21" grpId="0"/>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p:cNvPicPr>
            <a:picLocks noGrp="1" noChangeAspect="1"/>
          </p:cNvPicPr>
          <p:nvPr>
            <p:ph type="pic" sz="quarter" idx="14"/>
          </p:nvPr>
        </p:nvPicPr>
        <p:blipFill>
          <a:blip r:embed="rId3" cstate="screen">
            <a:extLst>
              <a:ext uri="{28A0092B-C50C-407E-A947-70E740481C1C}">
                <a14:useLocalDpi xmlns:a14="http://schemas.microsoft.com/office/drawing/2010/main" val="0"/>
              </a:ext>
            </a:extLst>
          </a:blip>
          <a:srcRect/>
          <a:stretch/>
        </p:blipFill>
        <p:spPr>
          <a:xfrm>
            <a:off x="0" y="0"/>
            <a:ext cx="12191999" cy="6858000"/>
          </a:xfrm>
        </p:spPr>
      </p:pic>
      <p:sp>
        <p:nvSpPr>
          <p:cNvPr id="4" name="Rectangle 3"/>
          <p:cNvSpPr/>
          <p:nvPr/>
        </p:nvSpPr>
        <p:spPr>
          <a:xfrm>
            <a:off x="-1" y="0"/>
            <a:ext cx="12192000" cy="6858000"/>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46" name="Rectangle 45"/>
          <p:cNvSpPr/>
          <p:nvPr/>
        </p:nvSpPr>
        <p:spPr>
          <a:xfrm flipH="1">
            <a:off x="6833937" y="6010581"/>
            <a:ext cx="4803286" cy="454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2400" dirty="0">
                <a:gradFill>
                  <a:gsLst>
                    <a:gs pos="0">
                      <a:srgbClr val="75D1FF">
                        <a:lumMod val="5000"/>
                        <a:lumOff val="95000"/>
                      </a:srgbClr>
                    </a:gs>
                    <a:gs pos="100000">
                      <a:srgbClr val="FFFFFF"/>
                    </a:gs>
                  </a:gsLst>
                  <a:lin ang="5400000" scaled="1"/>
                </a:gradFill>
              </a:rPr>
              <a:t>Byng, Cao, Cruz, Fang, </a:t>
            </a:r>
            <a:r>
              <a:rPr lang="en-US" sz="2400" dirty="0" err="1">
                <a:gradFill>
                  <a:gsLst>
                    <a:gs pos="0">
                      <a:srgbClr val="75D1FF">
                        <a:lumMod val="5000"/>
                        <a:lumOff val="95000"/>
                      </a:srgbClr>
                    </a:gs>
                    <a:gs pos="100000">
                      <a:srgbClr val="FFFFFF"/>
                    </a:gs>
                  </a:gsLst>
                  <a:lin ang="5400000" scaled="1"/>
                </a:gradFill>
              </a:rPr>
              <a:t>Juttukonda</a:t>
            </a:r>
            <a:endParaRPr lang="en-US" sz="2400" dirty="0">
              <a:gradFill>
                <a:gsLst>
                  <a:gs pos="0">
                    <a:srgbClr val="75D1FF">
                      <a:lumMod val="5000"/>
                      <a:lumOff val="95000"/>
                    </a:srgbClr>
                  </a:gs>
                  <a:gs pos="100000">
                    <a:srgbClr val="FFFFFF"/>
                  </a:gs>
                </a:gsLst>
                <a:lin ang="5400000" scaled="1"/>
              </a:gradFill>
            </a:endParaRPr>
          </a:p>
        </p:txBody>
      </p:sp>
      <p:sp>
        <p:nvSpPr>
          <p:cNvPr id="9" name="Title 6"/>
          <p:cNvSpPr txBox="1">
            <a:spLocks/>
          </p:cNvSpPr>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687847" y="2461199"/>
            <a:ext cx="9824196" cy="2529923"/>
          </a:xfrm>
        </p:spPr>
        <p:txBody>
          <a:bodyPr/>
          <a:lstStyle/>
          <a:p>
            <a:r>
              <a:rPr lang="en-US" dirty="0"/>
              <a:t>Maryland County</a:t>
            </a:r>
          </a:p>
        </p:txBody>
      </p:sp>
      <p:sp>
        <p:nvSpPr>
          <p:cNvPr id="8" name="Text Placeholder 7"/>
          <p:cNvSpPr>
            <a:spLocks noGrp="1"/>
          </p:cNvSpPr>
          <p:nvPr>
            <p:ph type="body" sz="quarter" idx="13"/>
          </p:nvPr>
        </p:nvSpPr>
        <p:spPr>
          <a:xfrm>
            <a:off x="1475447" y="3200643"/>
            <a:ext cx="9461500" cy="1311128"/>
          </a:xfrm>
        </p:spPr>
        <p:txBody>
          <a:bodyPr/>
          <a:lstStyle/>
          <a:p>
            <a:r>
              <a:rPr lang="en-US" sz="8800" spc="-300" dirty="0"/>
              <a:t>Open Data</a:t>
            </a:r>
            <a:endParaRPr lang="en-US" dirty="0"/>
          </a:p>
        </p:txBody>
      </p:sp>
      <p:sp>
        <p:nvSpPr>
          <p:cNvPr id="19" name="Freeform: Shape 18"/>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3" name="Slide Number Placeholder 2"/>
          <p:cNvSpPr>
            <a:spLocks noGrp="1"/>
          </p:cNvSpPr>
          <p:nvPr>
            <p:ph type="sldNum" sz="quarter" idx="12"/>
          </p:nvPr>
        </p:nvSpPr>
        <p:spPr/>
        <p:txBody>
          <a:bodyPr/>
          <a:lstStyle/>
          <a:p>
            <a:fld id="{5AE1514C-5E56-4738-A1FF-4B1CFD2A3E36}" type="slidenum">
              <a:rPr lang="en-US" smtClean="0"/>
              <a:t>20</a:t>
            </a:fld>
            <a:endParaRPr lang="en-US"/>
          </a:p>
        </p:txBody>
      </p:sp>
      <p:sp>
        <p:nvSpPr>
          <p:cNvPr id="17" name="Title 6">
            <a:extLst>
              <a:ext uri="{FF2B5EF4-FFF2-40B4-BE49-F238E27FC236}">
                <a16:creationId xmlns:a16="http://schemas.microsoft.com/office/drawing/2014/main" id="{F255206E-844B-41BD-8306-1F309057B2F3}"/>
              </a:ext>
            </a:extLst>
          </p:cNvPr>
          <p:cNvSpPr txBox="1">
            <a:spLocks/>
          </p:cNvSpPr>
          <p:nvPr/>
        </p:nvSpPr>
        <p:spPr>
          <a:xfrm>
            <a:off x="5990730" y="4168133"/>
            <a:ext cx="5756957" cy="927824"/>
          </a:xfrm>
          <a:prstGeom prst="rect">
            <a:avLst/>
          </a:prstGeom>
        </p:spPr>
        <p:txBody>
          <a:bodyPr vert="horz" lIns="457200" tIns="45720" rIns="457200" bIns="4572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r>
              <a:rPr lang="en-US" dirty="0"/>
              <a:t>THANK YOU</a:t>
            </a:r>
          </a:p>
        </p:txBody>
      </p:sp>
    </p:spTree>
    <p:extLst>
      <p:ext uri="{BB962C8B-B14F-4D97-AF65-F5344CB8AC3E}">
        <p14:creationId xmlns:p14="http://schemas.microsoft.com/office/powerpoint/2010/main" val="3696067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1250"/>
                            </p:stCondLst>
                            <p:childTnLst>
                              <p:par>
                                <p:cTn id="54" presetID="1"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1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CA8F66-B700-49E9-BDB8-628A2B2A3567}"/>
              </a:ext>
            </a:extLst>
          </p:cNvPr>
          <p:cNvSpPr>
            <a:spLocks noGrp="1"/>
          </p:cNvSpPr>
          <p:nvPr>
            <p:ph type="body" sz="quarter" idx="10"/>
          </p:nvPr>
        </p:nvSpPr>
        <p:spPr>
          <a:xfrm>
            <a:off x="269240" y="3304847"/>
            <a:ext cx="5192775" cy="3753848"/>
          </a:xfrm>
        </p:spPr>
        <p:txBody>
          <a:bodyPr/>
          <a:lstStyle/>
          <a:p>
            <a:pPr lvl="1"/>
            <a:r>
              <a:rPr lang="en-US" sz="1800" dirty="0"/>
              <a:t>...counties with better high school attainment also have a lower poverty rate, higher income, and/or more residents with college degrees. </a:t>
            </a:r>
            <a:br>
              <a:rPr lang="en-US" sz="1800" dirty="0"/>
            </a:br>
            <a:br>
              <a:rPr lang="en-US" sz="1800" dirty="0"/>
            </a:br>
            <a:endParaRPr lang="en-US" sz="1800" dirty="0"/>
          </a:p>
          <a:p>
            <a:pPr lvl="1"/>
            <a:r>
              <a:rPr lang="en-US" sz="1800" dirty="0"/>
              <a:t>...counties that spend more money on education will also report better educational outcomes.</a:t>
            </a:r>
            <a:br>
              <a:rPr lang="en-US" sz="1800" dirty="0"/>
            </a:br>
            <a:br>
              <a:rPr lang="en-US" sz="1800" dirty="0"/>
            </a:br>
            <a:endParaRPr lang="en-US" sz="1800" dirty="0"/>
          </a:p>
          <a:p>
            <a:pPr lvl="1"/>
            <a:r>
              <a:rPr lang="en-US" sz="1800" dirty="0"/>
              <a:t>...counties with a higher median income and/or quality of life score will spend more money on education. </a:t>
            </a:r>
          </a:p>
          <a:p>
            <a:endParaRPr lang="en-US" sz="2800" dirty="0"/>
          </a:p>
        </p:txBody>
      </p:sp>
      <p:sp>
        <p:nvSpPr>
          <p:cNvPr id="3" name="Text Placeholder 2">
            <a:extLst>
              <a:ext uri="{FF2B5EF4-FFF2-40B4-BE49-F238E27FC236}">
                <a16:creationId xmlns:a16="http://schemas.microsoft.com/office/drawing/2014/main" id="{BE2B98D9-C438-4E50-A777-3F5755FF26E6}"/>
              </a:ext>
            </a:extLst>
          </p:cNvPr>
          <p:cNvSpPr>
            <a:spLocks noGrp="1"/>
          </p:cNvSpPr>
          <p:nvPr>
            <p:ph type="body" sz="quarter" idx="11"/>
          </p:nvPr>
        </p:nvSpPr>
        <p:spPr>
          <a:xfrm>
            <a:off x="6250996" y="3304847"/>
            <a:ext cx="5671764" cy="3362652"/>
          </a:xfrm>
        </p:spPr>
        <p:txBody>
          <a:bodyPr/>
          <a:lstStyle/>
          <a:p>
            <a:pPr lvl="1"/>
            <a:r>
              <a:rPr lang="en-US" sz="1800" dirty="0"/>
              <a:t>...Montgomery county will be in the top 10% in terms of income, educational outcomes and </a:t>
            </a:r>
            <a:br>
              <a:rPr lang="en-US" sz="1800" dirty="0"/>
            </a:br>
            <a:br>
              <a:rPr lang="en-US" sz="1800" dirty="0"/>
            </a:br>
            <a:endParaRPr lang="en-US" sz="1800" dirty="0"/>
          </a:p>
          <a:p>
            <a:pPr lvl="1"/>
            <a:r>
              <a:rPr lang="en-US" sz="1800" dirty="0"/>
              <a:t>...Maryland will be in the top 25% of the country in terms of higher education degrees attained. </a:t>
            </a:r>
            <a:br>
              <a:rPr lang="en-US" sz="1800" dirty="0"/>
            </a:br>
            <a:br>
              <a:rPr lang="en-US" sz="1800" dirty="0"/>
            </a:br>
            <a:endParaRPr lang="en-US" sz="1800" dirty="0"/>
          </a:p>
          <a:p>
            <a:pPr lvl="1"/>
            <a:r>
              <a:rPr lang="en-US" sz="1800" dirty="0"/>
              <a:t>...regardless of educational spending, Black and Hispanic students will have a lower rate of graduation than their White or Asian counterparts. </a:t>
            </a:r>
          </a:p>
          <a:p>
            <a:endParaRPr lang="en-US" b="0" dirty="0"/>
          </a:p>
        </p:txBody>
      </p:sp>
      <p:pic>
        <p:nvPicPr>
          <p:cNvPr id="14" name="Picture Placeholder 13" descr="A picture containing object, clock&#10;&#10;Description automatically generated">
            <a:extLst>
              <a:ext uri="{FF2B5EF4-FFF2-40B4-BE49-F238E27FC236}">
                <a16:creationId xmlns:a16="http://schemas.microsoft.com/office/drawing/2014/main" id="{D107F64B-7E72-491F-8CBF-6DB44C863DA9}"/>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22345" b="22345"/>
          <a:stretch>
            <a:fillRect/>
          </a:stretch>
        </p:blipFill>
        <p:spPr/>
      </p:pic>
      <p:sp>
        <p:nvSpPr>
          <p:cNvPr id="6" name="Slide Number Placeholder 5">
            <a:extLst>
              <a:ext uri="{FF2B5EF4-FFF2-40B4-BE49-F238E27FC236}">
                <a16:creationId xmlns:a16="http://schemas.microsoft.com/office/drawing/2014/main" id="{985AAF4F-2686-4A25-B0DE-779C560F4E8D}"/>
              </a:ext>
            </a:extLst>
          </p:cNvPr>
          <p:cNvSpPr>
            <a:spLocks noGrp="1"/>
          </p:cNvSpPr>
          <p:nvPr>
            <p:ph type="sldNum" sz="quarter" idx="4"/>
          </p:nvPr>
        </p:nvSpPr>
        <p:spPr/>
        <p:txBody>
          <a:bodyPr/>
          <a:lstStyle/>
          <a:p>
            <a:fld id="{4997E989-D798-4C62-8E93-3D2D613C2488}" type="slidenum">
              <a:rPr lang="en-US" smtClean="0"/>
              <a:pPr/>
              <a:t>3</a:t>
            </a:fld>
            <a:endParaRPr lang="en-US"/>
          </a:p>
        </p:txBody>
      </p:sp>
      <p:sp>
        <p:nvSpPr>
          <p:cNvPr id="15" name="Rectangle 14">
            <a:extLst>
              <a:ext uri="{FF2B5EF4-FFF2-40B4-BE49-F238E27FC236}">
                <a16:creationId xmlns:a16="http://schemas.microsoft.com/office/drawing/2014/main" id="{C06A9F5F-E071-490B-8BD5-346935717E9D}"/>
              </a:ext>
            </a:extLst>
          </p:cNvPr>
          <p:cNvSpPr/>
          <p:nvPr/>
        </p:nvSpPr>
        <p:spPr>
          <a:xfrm>
            <a:off x="0" y="-8984"/>
            <a:ext cx="12192000" cy="2983832"/>
          </a:xfrm>
          <a:prstGeom prst="rect">
            <a:avLst/>
          </a:prstGeom>
          <a:solidFill>
            <a:srgbClr val="3A669C">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1D66BEC6-996D-46E2-A40A-CB2BF7267493}"/>
              </a:ext>
            </a:extLst>
          </p:cNvPr>
          <p:cNvSpPr>
            <a:spLocks noGrp="1"/>
          </p:cNvSpPr>
          <p:nvPr>
            <p:ph type="title"/>
          </p:nvPr>
        </p:nvSpPr>
        <p:spPr>
          <a:xfrm>
            <a:off x="830863" y="1289668"/>
            <a:ext cx="11658600" cy="646331"/>
          </a:xfrm>
        </p:spPr>
        <p:txBody>
          <a:bodyPr/>
          <a:lstStyle/>
          <a:p>
            <a:r>
              <a:rPr lang="en-US" sz="4000" dirty="0">
                <a:solidFill>
                  <a:schemeClr val="bg1"/>
                </a:solidFill>
              </a:rPr>
              <a:t>Hypotheses</a:t>
            </a:r>
          </a:p>
        </p:txBody>
      </p:sp>
    </p:spTree>
    <p:extLst>
      <p:ext uri="{BB962C8B-B14F-4D97-AF65-F5344CB8AC3E}">
        <p14:creationId xmlns:p14="http://schemas.microsoft.com/office/powerpoint/2010/main" val="362511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a:xfrm>
            <a:off x="304800" y="2598127"/>
            <a:ext cx="3714704" cy="2256002"/>
          </a:xfrm>
        </p:spPr>
        <p:txBody>
          <a:bodyPr/>
          <a:lstStyle/>
          <a:p>
            <a:pPr>
              <a:spcAft>
                <a:spcPts val="2400"/>
              </a:spcAft>
            </a:pPr>
            <a:r>
              <a:rPr lang="en-US" dirty="0"/>
              <a:t>Residents</a:t>
            </a:r>
          </a:p>
          <a:p>
            <a:pPr lvl="1"/>
            <a:r>
              <a:rPr lang="en-US" dirty="0"/>
              <a:t>Educational Outcome</a:t>
            </a:r>
          </a:p>
          <a:p>
            <a:pPr lvl="1"/>
            <a:r>
              <a:rPr lang="en-US" dirty="0"/>
              <a:t>Living Conditions</a:t>
            </a:r>
          </a:p>
          <a:p>
            <a:pPr lvl="1"/>
            <a:r>
              <a:rPr lang="en-US" dirty="0"/>
              <a:t>Resources</a:t>
            </a:r>
          </a:p>
        </p:txBody>
      </p:sp>
      <p:sp>
        <p:nvSpPr>
          <p:cNvPr id="11" name="Content Placeholder 10"/>
          <p:cNvSpPr>
            <a:spLocks noGrp="1"/>
          </p:cNvSpPr>
          <p:nvPr>
            <p:ph idx="14"/>
          </p:nvPr>
        </p:nvSpPr>
        <p:spPr>
          <a:xfrm>
            <a:off x="4168631" y="2598127"/>
            <a:ext cx="3840480" cy="2815130"/>
          </a:xfrm>
        </p:spPr>
        <p:txBody>
          <a:bodyPr/>
          <a:lstStyle/>
          <a:p>
            <a:pPr>
              <a:spcAft>
                <a:spcPts val="2400"/>
              </a:spcAft>
            </a:pPr>
            <a:r>
              <a:rPr lang="en-US" dirty="0"/>
              <a:t>Governments</a:t>
            </a:r>
          </a:p>
          <a:p>
            <a:pPr lvl="1"/>
            <a:r>
              <a:rPr lang="en-US" dirty="0"/>
              <a:t>State/County</a:t>
            </a:r>
          </a:p>
          <a:p>
            <a:pPr lvl="1"/>
            <a:r>
              <a:rPr lang="en-US" dirty="0"/>
              <a:t>Strategic Planning</a:t>
            </a:r>
          </a:p>
          <a:p>
            <a:pPr lvl="1"/>
            <a:r>
              <a:rPr lang="en-US" dirty="0"/>
              <a:t>Issue Resolution</a:t>
            </a:r>
          </a:p>
          <a:p>
            <a:pPr lvl="1"/>
            <a:r>
              <a:rPr lang="en-US" dirty="0"/>
              <a:t>Resources</a:t>
            </a:r>
          </a:p>
        </p:txBody>
      </p:sp>
      <p:sp>
        <p:nvSpPr>
          <p:cNvPr id="18" name="Content Placeholder 17"/>
          <p:cNvSpPr>
            <a:spLocks noGrp="1"/>
          </p:cNvSpPr>
          <p:nvPr>
            <p:ph idx="15"/>
          </p:nvPr>
        </p:nvSpPr>
        <p:spPr>
          <a:xfrm>
            <a:off x="8158238" y="2598127"/>
            <a:ext cx="3773077" cy="1696875"/>
          </a:xfrm>
        </p:spPr>
        <p:txBody>
          <a:bodyPr/>
          <a:lstStyle/>
          <a:p>
            <a:pPr>
              <a:spcAft>
                <a:spcPts val="2400"/>
              </a:spcAft>
            </a:pPr>
            <a:r>
              <a:rPr lang="en-US" dirty="0"/>
              <a:t>NGOs</a:t>
            </a:r>
          </a:p>
          <a:p>
            <a:pPr lvl="1"/>
            <a:r>
              <a:rPr lang="en-US" dirty="0"/>
              <a:t>Education Equality</a:t>
            </a:r>
          </a:p>
          <a:p>
            <a:pPr lvl="1"/>
            <a:r>
              <a:rPr lang="en-US" dirty="0"/>
              <a:t>Resources</a:t>
            </a:r>
          </a:p>
        </p:txBody>
      </p:sp>
      <p:sp>
        <p:nvSpPr>
          <p:cNvPr id="14" name="Title 1"/>
          <p:cNvSpPr>
            <a:spLocks noGrp="1"/>
          </p:cNvSpPr>
          <p:nvPr>
            <p:ph type="title"/>
          </p:nvPr>
        </p:nvSpPr>
        <p:spPr>
          <a:xfrm>
            <a:off x="316322" y="339408"/>
            <a:ext cx="2375877" cy="369332"/>
          </a:xfrm>
        </p:spPr>
        <p:txBody>
          <a:bodyPr/>
          <a:lstStyle/>
          <a:p>
            <a:r>
              <a:rPr lang="en-US" sz="2000" dirty="0"/>
              <a:t>INTRODUCTION</a:t>
            </a:r>
          </a:p>
        </p:txBody>
      </p:sp>
      <p:sp>
        <p:nvSpPr>
          <p:cNvPr id="6" name="Text Placeholder 5"/>
          <p:cNvSpPr>
            <a:spLocks noGrp="1"/>
          </p:cNvSpPr>
          <p:nvPr>
            <p:ph type="body" sz="quarter" idx="16"/>
          </p:nvPr>
        </p:nvSpPr>
        <p:spPr>
          <a:xfrm>
            <a:off x="2879003" y="419100"/>
            <a:ext cx="9084398" cy="424732"/>
          </a:xfrm>
        </p:spPr>
        <p:txBody>
          <a:bodyPr/>
          <a:lstStyle/>
          <a:p>
            <a:r>
              <a:rPr lang="en-US" dirty="0"/>
              <a:t>Who are our Stakeholders?</a:t>
            </a:r>
          </a:p>
        </p:txBody>
      </p:sp>
      <p:sp>
        <p:nvSpPr>
          <p:cNvPr id="9" name="Rectangle 8"/>
          <p:cNvSpPr/>
          <p:nvPr/>
        </p:nvSpPr>
        <p:spPr>
          <a:xfrm>
            <a:off x="4375511" y="3382066"/>
            <a:ext cx="338328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8386838" y="3382066"/>
            <a:ext cx="338328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35056" y="3382066"/>
            <a:ext cx="338328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Slide Number Placeholder 41"/>
          <p:cNvSpPr>
            <a:spLocks noGrp="1"/>
          </p:cNvSpPr>
          <p:nvPr>
            <p:ph type="sldNum" sz="quarter" idx="4"/>
          </p:nvPr>
        </p:nvSpPr>
        <p:spPr>
          <a:xfrm>
            <a:off x="11682114" y="6485996"/>
            <a:ext cx="498402" cy="365125"/>
          </a:xfrm>
        </p:spPr>
        <p:txBody>
          <a:bodyPr/>
          <a:lstStyle/>
          <a:p>
            <a:fld id="{5AE1514C-5E56-4738-A1FF-4B1CFD2A3E36}" type="slidenum">
              <a:rPr lang="en-US" smtClean="0"/>
              <a:t>4</a:t>
            </a:fld>
            <a:endParaRPr lang="en-US" dirty="0"/>
          </a:p>
        </p:txBody>
      </p:sp>
    </p:spTree>
    <p:custDataLst>
      <p:tags r:id="rId1"/>
    </p:custDataLst>
    <p:extLst>
      <p:ext uri="{BB962C8B-B14F-4D97-AF65-F5344CB8AC3E}">
        <p14:creationId xmlns:p14="http://schemas.microsoft.com/office/powerpoint/2010/main" val="196719700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8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8" dur="800" fill="hold"/>
                                        <p:tgtEl>
                                          <p:spTgt spid="10">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anim calcmode="lin" valueType="num">
                                      <p:cBhvr additive="base">
                                        <p:cTn id="11" dur="800" fill="hold"/>
                                        <p:tgtEl>
                                          <p:spTgt spid="10">
                                            <p:txEl>
                                              <p:pRg st="1" end="1"/>
                                            </p:txEl>
                                          </p:spTgt>
                                        </p:tgtEl>
                                        <p:attrNameLst>
                                          <p:attrName>ppt_x</p:attrName>
                                        </p:attrNameLst>
                                      </p:cBhvr>
                                      <p:tavLst>
                                        <p:tav tm="0">
                                          <p:val>
                                            <p:strVal val="#ppt_x"/>
                                          </p:val>
                                        </p:tav>
                                        <p:tav tm="100000">
                                          <p:val>
                                            <p:strVal val="#ppt_x"/>
                                          </p:val>
                                        </p:tav>
                                      </p:tavLst>
                                    </p:anim>
                                    <p:anim calcmode="lin" valueType="num">
                                      <p:cBhvr additive="base">
                                        <p:cTn id="12" dur="800" fill="hold"/>
                                        <p:tgtEl>
                                          <p:spTgt spid="10">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 calcmode="lin" valueType="num">
                                      <p:cBhvr additive="base">
                                        <p:cTn id="15" dur="8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16" dur="800" fill="hold"/>
                                        <p:tgtEl>
                                          <p:spTgt spid="10">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anim calcmode="lin" valueType="num">
                                      <p:cBhvr additive="base">
                                        <p:cTn id="19" dur="800" fill="hold"/>
                                        <p:tgtEl>
                                          <p:spTgt spid="10">
                                            <p:txEl>
                                              <p:pRg st="3" end="3"/>
                                            </p:txEl>
                                          </p:spTgt>
                                        </p:tgtEl>
                                        <p:attrNameLst>
                                          <p:attrName>ppt_x</p:attrName>
                                        </p:attrNameLst>
                                      </p:cBhvr>
                                      <p:tavLst>
                                        <p:tav tm="0">
                                          <p:val>
                                            <p:strVal val="#ppt_x"/>
                                          </p:val>
                                        </p:tav>
                                        <p:tav tm="100000">
                                          <p:val>
                                            <p:strVal val="#ppt_x"/>
                                          </p:val>
                                        </p:tav>
                                      </p:tavLst>
                                    </p:anim>
                                    <p:anim calcmode="lin" valueType="num">
                                      <p:cBhvr additive="base">
                                        <p:cTn id="20" dur="800" fill="hold"/>
                                        <p:tgtEl>
                                          <p:spTgt spid="10">
                                            <p:txEl>
                                              <p:pRg st="3" end="3"/>
                                            </p:txEl>
                                          </p:spTgt>
                                        </p:tgtEl>
                                        <p:attrNameLst>
                                          <p:attrName>ppt_y</p:attrName>
                                        </p:attrNameLst>
                                      </p:cBhvr>
                                      <p:tavLst>
                                        <p:tav tm="0">
                                          <p:val>
                                            <p:strVal val="1+#ppt_h/2"/>
                                          </p:val>
                                        </p:tav>
                                        <p:tav tm="100000">
                                          <p:val>
                                            <p:strVal val="#ppt_y"/>
                                          </p:val>
                                        </p:tav>
                                      </p:tavLst>
                                    </p:anim>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63" presetClass="path" presetSubtype="0" accel="50000" decel="50000" fill="hold" grpId="1" nodeType="withEffect">
                                  <p:stCondLst>
                                    <p:cond delay="0"/>
                                  </p:stCondLst>
                                  <p:childTnLst>
                                    <p:animMotion origin="layout" path="M -0.13932 -4.44444E-6 L 1.04167E-6 -4.44444E-6 " pathEditMode="relative" rAng="0" ptsTypes="AA">
                                      <p:cBhvr>
                                        <p:cTn id="24" dur="500" fill="hold"/>
                                        <p:tgtEl>
                                          <p:spTgt spid="13"/>
                                        </p:tgtEl>
                                        <p:attrNameLst>
                                          <p:attrName>ppt_x</p:attrName>
                                          <p:attrName>ppt_y</p:attrName>
                                        </p:attrNameLst>
                                      </p:cBhvr>
                                      <p:rCtr x="6966" y="0"/>
                                    </p:animMotion>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63" presetClass="path" presetSubtype="0" accel="50000" decel="50000" fill="hold" grpId="1" nodeType="withEffect">
                                  <p:stCondLst>
                                    <p:cond delay="0"/>
                                  </p:stCondLst>
                                  <p:childTnLst>
                                    <p:animMotion origin="layout" path="M -0.13933 -4.44444E-6 L 3.95833E-6 -4.44444E-6 " pathEditMode="relative" rAng="0" ptsTypes="AA">
                                      <p:cBhvr>
                                        <p:cTn id="28" dur="500" fill="hold"/>
                                        <p:tgtEl>
                                          <p:spTgt spid="9"/>
                                        </p:tgtEl>
                                        <p:attrNameLst>
                                          <p:attrName>ppt_x</p:attrName>
                                          <p:attrName>ppt_y</p:attrName>
                                        </p:attrNameLst>
                                      </p:cBhvr>
                                      <p:rCtr x="6966" y="0"/>
                                    </p:animMotion>
                                  </p:childTnLst>
                                </p:cTn>
                              </p:par>
                            </p:childTnLst>
                          </p:cTn>
                        </p:par>
                        <p:par>
                          <p:cTn id="29" fill="hold">
                            <p:stCondLst>
                              <p:cond delay="800"/>
                            </p:stCondLst>
                            <p:childTnLst>
                              <p:par>
                                <p:cTn id="30" presetID="2" presetClass="entr" presetSubtype="4" decel="100000" fill="hold" grpId="0" nodeType="afterEffect">
                                  <p:stCondLst>
                                    <p:cond delay="0"/>
                                  </p:stCondLst>
                                  <p:childTnLst>
                                    <p:set>
                                      <p:cBhvr>
                                        <p:cTn id="31" dur="1" fill="hold">
                                          <p:stCondLst>
                                            <p:cond delay="0"/>
                                          </p:stCondLst>
                                        </p:cTn>
                                        <p:tgtEl>
                                          <p:spTgt spid="11">
                                            <p:txEl>
                                              <p:pRg st="0" end="0"/>
                                            </p:txEl>
                                          </p:spTgt>
                                        </p:tgtEl>
                                        <p:attrNameLst>
                                          <p:attrName>style.visibility</p:attrName>
                                        </p:attrNameLst>
                                      </p:cBhvr>
                                      <p:to>
                                        <p:strVal val="visible"/>
                                      </p:to>
                                    </p:set>
                                    <p:anim calcmode="lin" valueType="num">
                                      <p:cBhvr additive="base">
                                        <p:cTn id="32" dur="8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3" dur="800" fill="hold"/>
                                        <p:tgtEl>
                                          <p:spTgt spid="11">
                                            <p:txEl>
                                              <p:pRg st="0" end="0"/>
                                            </p:txEl>
                                          </p:spTgt>
                                        </p:tgtEl>
                                        <p:attrNameLst>
                                          <p:attrName>ppt_y</p:attrName>
                                        </p:attrNameLst>
                                      </p:cBhvr>
                                      <p:tavLst>
                                        <p:tav tm="0">
                                          <p:val>
                                            <p:strVal val="1+#ppt_h/2"/>
                                          </p:val>
                                        </p:tav>
                                        <p:tav tm="100000">
                                          <p:val>
                                            <p:strVal val="#ppt_y"/>
                                          </p:val>
                                        </p:tav>
                                      </p:tavLst>
                                    </p:anim>
                                  </p:childTnLst>
                                </p:cTn>
                              </p:par>
                              <p:par>
                                <p:cTn id="34" presetID="2" presetClass="entr" presetSubtype="4" decel="100000" fill="hold" grpId="0" nodeType="withEffect">
                                  <p:stCondLst>
                                    <p:cond delay="0"/>
                                  </p:stCondLst>
                                  <p:childTnLst>
                                    <p:set>
                                      <p:cBhvr>
                                        <p:cTn id="35" dur="1" fill="hold">
                                          <p:stCondLst>
                                            <p:cond delay="0"/>
                                          </p:stCondLst>
                                        </p:cTn>
                                        <p:tgtEl>
                                          <p:spTgt spid="11">
                                            <p:txEl>
                                              <p:pRg st="1" end="1"/>
                                            </p:txEl>
                                          </p:spTgt>
                                        </p:tgtEl>
                                        <p:attrNameLst>
                                          <p:attrName>style.visibility</p:attrName>
                                        </p:attrNameLst>
                                      </p:cBhvr>
                                      <p:to>
                                        <p:strVal val="visible"/>
                                      </p:to>
                                    </p:set>
                                    <p:anim calcmode="lin" valueType="num">
                                      <p:cBhvr additive="base">
                                        <p:cTn id="36" dur="800" fill="hold"/>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37" dur="800" fill="hold"/>
                                        <p:tgtEl>
                                          <p:spTgt spid="11">
                                            <p:txEl>
                                              <p:pRg st="1" end="1"/>
                                            </p:txEl>
                                          </p:spTgt>
                                        </p:tgtEl>
                                        <p:attrNameLst>
                                          <p:attrName>ppt_y</p:attrName>
                                        </p:attrNameLst>
                                      </p:cBhvr>
                                      <p:tavLst>
                                        <p:tav tm="0">
                                          <p:val>
                                            <p:strVal val="1+#ppt_h/2"/>
                                          </p:val>
                                        </p:tav>
                                        <p:tav tm="100000">
                                          <p:val>
                                            <p:strVal val="#ppt_y"/>
                                          </p:val>
                                        </p:tav>
                                      </p:tavLst>
                                    </p:anim>
                                  </p:childTnLst>
                                </p:cTn>
                              </p:par>
                              <p:par>
                                <p:cTn id="38" presetID="2" presetClass="entr" presetSubtype="4" decel="100000" fill="hold" grpId="0" nodeType="withEffect">
                                  <p:stCondLst>
                                    <p:cond delay="0"/>
                                  </p:stCondLst>
                                  <p:childTnLst>
                                    <p:set>
                                      <p:cBhvr>
                                        <p:cTn id="39" dur="1" fill="hold">
                                          <p:stCondLst>
                                            <p:cond delay="0"/>
                                          </p:stCondLst>
                                        </p:cTn>
                                        <p:tgtEl>
                                          <p:spTgt spid="11">
                                            <p:txEl>
                                              <p:pRg st="2" end="2"/>
                                            </p:txEl>
                                          </p:spTgt>
                                        </p:tgtEl>
                                        <p:attrNameLst>
                                          <p:attrName>style.visibility</p:attrName>
                                        </p:attrNameLst>
                                      </p:cBhvr>
                                      <p:to>
                                        <p:strVal val="visible"/>
                                      </p:to>
                                    </p:set>
                                    <p:anim calcmode="lin" valueType="num">
                                      <p:cBhvr additive="base">
                                        <p:cTn id="40" dur="800" fill="hold"/>
                                        <p:tgtEl>
                                          <p:spTgt spid="11">
                                            <p:txEl>
                                              <p:pRg st="2" end="2"/>
                                            </p:txEl>
                                          </p:spTgt>
                                        </p:tgtEl>
                                        <p:attrNameLst>
                                          <p:attrName>ppt_x</p:attrName>
                                        </p:attrNameLst>
                                      </p:cBhvr>
                                      <p:tavLst>
                                        <p:tav tm="0">
                                          <p:val>
                                            <p:strVal val="#ppt_x"/>
                                          </p:val>
                                        </p:tav>
                                        <p:tav tm="100000">
                                          <p:val>
                                            <p:strVal val="#ppt_x"/>
                                          </p:val>
                                        </p:tav>
                                      </p:tavLst>
                                    </p:anim>
                                    <p:anim calcmode="lin" valueType="num">
                                      <p:cBhvr additive="base">
                                        <p:cTn id="41" dur="800" fill="hold"/>
                                        <p:tgtEl>
                                          <p:spTgt spid="11">
                                            <p:txEl>
                                              <p:pRg st="2" end="2"/>
                                            </p:txEl>
                                          </p:spTgt>
                                        </p:tgtEl>
                                        <p:attrNameLst>
                                          <p:attrName>ppt_y</p:attrName>
                                        </p:attrNameLst>
                                      </p:cBhvr>
                                      <p:tavLst>
                                        <p:tav tm="0">
                                          <p:val>
                                            <p:strVal val="1+#ppt_h/2"/>
                                          </p:val>
                                        </p:tav>
                                        <p:tav tm="100000">
                                          <p:val>
                                            <p:strVal val="#ppt_y"/>
                                          </p:val>
                                        </p:tav>
                                      </p:tavLst>
                                    </p:anim>
                                  </p:childTnLst>
                                </p:cTn>
                              </p:par>
                              <p:par>
                                <p:cTn id="42" presetID="2" presetClass="entr" presetSubtype="4" decel="100000" fill="hold" grpId="0" nodeType="withEffect">
                                  <p:stCondLst>
                                    <p:cond delay="0"/>
                                  </p:stCondLst>
                                  <p:childTnLst>
                                    <p:set>
                                      <p:cBhvr>
                                        <p:cTn id="43" dur="1" fill="hold">
                                          <p:stCondLst>
                                            <p:cond delay="0"/>
                                          </p:stCondLst>
                                        </p:cTn>
                                        <p:tgtEl>
                                          <p:spTgt spid="11">
                                            <p:txEl>
                                              <p:pRg st="3" end="3"/>
                                            </p:txEl>
                                          </p:spTgt>
                                        </p:tgtEl>
                                        <p:attrNameLst>
                                          <p:attrName>style.visibility</p:attrName>
                                        </p:attrNameLst>
                                      </p:cBhvr>
                                      <p:to>
                                        <p:strVal val="visible"/>
                                      </p:to>
                                    </p:set>
                                    <p:anim calcmode="lin" valueType="num">
                                      <p:cBhvr additive="base">
                                        <p:cTn id="44" dur="800" fill="hold"/>
                                        <p:tgtEl>
                                          <p:spTgt spid="11">
                                            <p:txEl>
                                              <p:pRg st="3" end="3"/>
                                            </p:txEl>
                                          </p:spTgt>
                                        </p:tgtEl>
                                        <p:attrNameLst>
                                          <p:attrName>ppt_x</p:attrName>
                                        </p:attrNameLst>
                                      </p:cBhvr>
                                      <p:tavLst>
                                        <p:tav tm="0">
                                          <p:val>
                                            <p:strVal val="#ppt_x"/>
                                          </p:val>
                                        </p:tav>
                                        <p:tav tm="100000">
                                          <p:val>
                                            <p:strVal val="#ppt_x"/>
                                          </p:val>
                                        </p:tav>
                                      </p:tavLst>
                                    </p:anim>
                                    <p:anim calcmode="lin" valueType="num">
                                      <p:cBhvr additive="base">
                                        <p:cTn id="45" dur="800" fill="hold"/>
                                        <p:tgtEl>
                                          <p:spTgt spid="11">
                                            <p:txEl>
                                              <p:pRg st="3" end="3"/>
                                            </p:txEl>
                                          </p:spTgt>
                                        </p:tgtEl>
                                        <p:attrNameLst>
                                          <p:attrName>ppt_y</p:attrName>
                                        </p:attrNameLst>
                                      </p:cBhvr>
                                      <p:tavLst>
                                        <p:tav tm="0">
                                          <p:val>
                                            <p:strVal val="1+#ppt_h/2"/>
                                          </p:val>
                                        </p:tav>
                                        <p:tav tm="100000">
                                          <p:val>
                                            <p:strVal val="#ppt_y"/>
                                          </p:val>
                                        </p:tav>
                                      </p:tavLst>
                                    </p:anim>
                                  </p:childTnLst>
                                </p:cTn>
                              </p:par>
                              <p:par>
                                <p:cTn id="46" presetID="2" presetClass="entr" presetSubtype="4" decel="100000" fill="hold" grpId="0" nodeType="withEffect">
                                  <p:stCondLst>
                                    <p:cond delay="0"/>
                                  </p:stCondLst>
                                  <p:childTnLst>
                                    <p:set>
                                      <p:cBhvr>
                                        <p:cTn id="47" dur="1" fill="hold">
                                          <p:stCondLst>
                                            <p:cond delay="0"/>
                                          </p:stCondLst>
                                        </p:cTn>
                                        <p:tgtEl>
                                          <p:spTgt spid="11">
                                            <p:txEl>
                                              <p:pRg st="4" end="4"/>
                                            </p:txEl>
                                          </p:spTgt>
                                        </p:tgtEl>
                                        <p:attrNameLst>
                                          <p:attrName>style.visibility</p:attrName>
                                        </p:attrNameLst>
                                      </p:cBhvr>
                                      <p:to>
                                        <p:strVal val="visible"/>
                                      </p:to>
                                    </p:set>
                                    <p:anim calcmode="lin" valueType="num">
                                      <p:cBhvr additive="base">
                                        <p:cTn id="48" dur="800" fill="hold"/>
                                        <p:tgtEl>
                                          <p:spTgt spid="11">
                                            <p:txEl>
                                              <p:pRg st="4" end="4"/>
                                            </p:txEl>
                                          </p:spTgt>
                                        </p:tgtEl>
                                        <p:attrNameLst>
                                          <p:attrName>ppt_x</p:attrName>
                                        </p:attrNameLst>
                                      </p:cBhvr>
                                      <p:tavLst>
                                        <p:tav tm="0">
                                          <p:val>
                                            <p:strVal val="#ppt_x"/>
                                          </p:val>
                                        </p:tav>
                                        <p:tav tm="100000">
                                          <p:val>
                                            <p:strVal val="#ppt_x"/>
                                          </p:val>
                                        </p:tav>
                                      </p:tavLst>
                                    </p:anim>
                                    <p:anim calcmode="lin" valueType="num">
                                      <p:cBhvr additive="base">
                                        <p:cTn id="49" dur="800" fill="hold"/>
                                        <p:tgtEl>
                                          <p:spTgt spid="11">
                                            <p:txEl>
                                              <p:pRg st="4" end="4"/>
                                            </p:txEl>
                                          </p:spTgt>
                                        </p:tgtEl>
                                        <p:attrNameLst>
                                          <p:attrName>ppt_y</p:attrName>
                                        </p:attrNameLst>
                                      </p:cBhvr>
                                      <p:tavLst>
                                        <p:tav tm="0">
                                          <p:val>
                                            <p:strVal val="1+#ppt_h/2"/>
                                          </p:val>
                                        </p:tav>
                                        <p:tav tm="100000">
                                          <p:val>
                                            <p:strVal val="#ppt_y"/>
                                          </p:val>
                                        </p:tav>
                                      </p:tavLst>
                                    </p:anim>
                                  </p:childTnLst>
                                </p:cTn>
                              </p:par>
                            </p:childTnLst>
                          </p:cTn>
                        </p:par>
                        <p:par>
                          <p:cTn id="50" fill="hold">
                            <p:stCondLst>
                              <p:cond delay="1600"/>
                            </p:stCondLst>
                            <p:childTnLst>
                              <p:par>
                                <p:cTn id="51" presetID="2" presetClass="entr" presetSubtype="4" decel="100000" fill="hold" grpId="0" nodeType="afterEffect">
                                  <p:stCondLst>
                                    <p:cond delay="0"/>
                                  </p:stCondLst>
                                  <p:childTnLst>
                                    <p:set>
                                      <p:cBhvr>
                                        <p:cTn id="52" dur="1" fill="hold">
                                          <p:stCondLst>
                                            <p:cond delay="0"/>
                                          </p:stCondLst>
                                        </p:cTn>
                                        <p:tgtEl>
                                          <p:spTgt spid="18">
                                            <p:txEl>
                                              <p:pRg st="0" end="0"/>
                                            </p:txEl>
                                          </p:spTgt>
                                        </p:tgtEl>
                                        <p:attrNameLst>
                                          <p:attrName>style.visibility</p:attrName>
                                        </p:attrNameLst>
                                      </p:cBhvr>
                                      <p:to>
                                        <p:strVal val="visible"/>
                                      </p:to>
                                    </p:set>
                                    <p:anim calcmode="lin" valueType="num">
                                      <p:cBhvr additive="base">
                                        <p:cTn id="53" dur="8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54" dur="800" fill="hold"/>
                                        <p:tgtEl>
                                          <p:spTgt spid="18">
                                            <p:txEl>
                                              <p:pRg st="0" end="0"/>
                                            </p:txEl>
                                          </p:spTgt>
                                        </p:tgtEl>
                                        <p:attrNameLst>
                                          <p:attrName>ppt_y</p:attrName>
                                        </p:attrNameLst>
                                      </p:cBhvr>
                                      <p:tavLst>
                                        <p:tav tm="0">
                                          <p:val>
                                            <p:strVal val="1+#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8">
                                            <p:txEl>
                                              <p:pRg st="1" end="1"/>
                                            </p:txEl>
                                          </p:spTgt>
                                        </p:tgtEl>
                                        <p:attrNameLst>
                                          <p:attrName>style.visibility</p:attrName>
                                        </p:attrNameLst>
                                      </p:cBhvr>
                                      <p:to>
                                        <p:strVal val="visible"/>
                                      </p:to>
                                    </p:set>
                                    <p:anim calcmode="lin" valueType="num">
                                      <p:cBhvr additive="base">
                                        <p:cTn id="57" dur="8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58" dur="800" fill="hold"/>
                                        <p:tgtEl>
                                          <p:spTgt spid="18">
                                            <p:txEl>
                                              <p:pRg st="1" end="1"/>
                                            </p:txEl>
                                          </p:spTgt>
                                        </p:tgtEl>
                                        <p:attrNameLst>
                                          <p:attrName>ppt_y</p:attrName>
                                        </p:attrNameLst>
                                      </p:cBhvr>
                                      <p:tavLst>
                                        <p:tav tm="0">
                                          <p:val>
                                            <p:strVal val="1+#ppt_h/2"/>
                                          </p:val>
                                        </p:tav>
                                        <p:tav tm="100000">
                                          <p:val>
                                            <p:strVal val="#ppt_y"/>
                                          </p:val>
                                        </p:tav>
                                      </p:tavLst>
                                    </p:anim>
                                  </p:childTnLst>
                                </p:cTn>
                              </p:par>
                              <p:par>
                                <p:cTn id="59" presetID="2" presetClass="entr" presetSubtype="4" decel="100000" fill="hold" grpId="0" nodeType="withEffect">
                                  <p:stCondLst>
                                    <p:cond delay="0"/>
                                  </p:stCondLst>
                                  <p:childTnLst>
                                    <p:set>
                                      <p:cBhvr>
                                        <p:cTn id="60" dur="1" fill="hold">
                                          <p:stCondLst>
                                            <p:cond delay="0"/>
                                          </p:stCondLst>
                                        </p:cTn>
                                        <p:tgtEl>
                                          <p:spTgt spid="18">
                                            <p:txEl>
                                              <p:pRg st="2" end="2"/>
                                            </p:txEl>
                                          </p:spTgt>
                                        </p:tgtEl>
                                        <p:attrNameLst>
                                          <p:attrName>style.visibility</p:attrName>
                                        </p:attrNameLst>
                                      </p:cBhvr>
                                      <p:to>
                                        <p:strVal val="visible"/>
                                      </p:to>
                                    </p:set>
                                    <p:anim calcmode="lin" valueType="num">
                                      <p:cBhvr additive="base">
                                        <p:cTn id="61" dur="8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62" dur="800" fill="hold"/>
                                        <p:tgtEl>
                                          <p:spTgt spid="18">
                                            <p:txEl>
                                              <p:pRg st="2" end="2"/>
                                            </p:txEl>
                                          </p:spTgt>
                                        </p:tgtEl>
                                        <p:attrNameLst>
                                          <p:attrName>ppt_y</p:attrName>
                                        </p:attrNameLst>
                                      </p:cBhvr>
                                      <p:tavLst>
                                        <p:tav tm="0">
                                          <p:val>
                                            <p:strVal val="1+#ppt_h/2"/>
                                          </p:val>
                                        </p:tav>
                                        <p:tav tm="100000">
                                          <p:val>
                                            <p:strVal val="#ppt_y"/>
                                          </p:val>
                                        </p:tav>
                                      </p:tavLst>
                                    </p:anim>
                                  </p:childTnLst>
                                </p:cTn>
                              </p:par>
                              <p:par>
                                <p:cTn id="63" presetID="1" presetClass="entr" presetSubtype="0" fill="hold" grpId="0" nodeType="withEffect">
                                  <p:stCondLst>
                                    <p:cond delay="0"/>
                                  </p:stCondLst>
                                  <p:childTnLst>
                                    <p:set>
                                      <p:cBhvr>
                                        <p:cTn id="64" dur="1" fill="hold">
                                          <p:stCondLst>
                                            <p:cond delay="0"/>
                                          </p:stCondLst>
                                        </p:cTn>
                                        <p:tgtEl>
                                          <p:spTgt spid="15"/>
                                        </p:tgtEl>
                                        <p:attrNameLst>
                                          <p:attrName>style.visibility</p:attrName>
                                        </p:attrNameLst>
                                      </p:cBhvr>
                                      <p:to>
                                        <p:strVal val="visible"/>
                                      </p:to>
                                    </p:set>
                                  </p:childTnLst>
                                </p:cTn>
                              </p:par>
                              <p:par>
                                <p:cTn id="65" presetID="63" presetClass="path" presetSubtype="0" accel="50000" decel="50000" fill="hold" grpId="1" nodeType="withEffect">
                                  <p:stCondLst>
                                    <p:cond delay="0"/>
                                  </p:stCondLst>
                                  <p:childTnLst>
                                    <p:animMotion origin="layout" path="M -0.13932 -4.44444E-6 L -2.5E-6 -4.44444E-6 " pathEditMode="relative" rAng="0" ptsTypes="AA">
                                      <p:cBhvr>
                                        <p:cTn id="66" dur="500" fill="hold"/>
                                        <p:tgtEl>
                                          <p:spTgt spid="15"/>
                                        </p:tgtEl>
                                        <p:attrNameLst>
                                          <p:attrName>ppt_x</p:attrName>
                                          <p:attrName>ppt_y</p:attrName>
                                        </p:attrNameLst>
                                      </p:cBhvr>
                                      <p:rCtr x="696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11" grpId="0" uiExpand="1" build="p"/>
      <p:bldP spid="18" grpId="0" uiExpand="1" build="p"/>
      <p:bldP spid="9" grpId="0" animBg="1"/>
      <p:bldP spid="9" grpId="1" animBg="1"/>
      <p:bldP spid="15" grpId="0" animBg="1"/>
      <p:bldP spid="15" grpId="1" animBg="1"/>
      <p:bldP spid="13" grpId="0" animBg="1"/>
      <p:bldP spid="13"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C1C654DF-79EF-4C32-80EC-69DD478DCC66}"/>
              </a:ext>
            </a:extLst>
          </p:cNvPr>
          <p:cNvGraphicFramePr/>
          <p:nvPr>
            <p:extLst>
              <p:ext uri="{D42A27DB-BD31-4B8C-83A1-F6EECF244321}">
                <p14:modId xmlns:p14="http://schemas.microsoft.com/office/powerpoint/2010/main" val="105175167"/>
              </p:ext>
            </p:extLst>
          </p:nvPr>
        </p:nvGraphicFramePr>
        <p:xfrm>
          <a:off x="1976830" y="2228310"/>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itle 8"/>
          <p:cNvSpPr>
            <a:spLocks noGrp="1"/>
          </p:cNvSpPr>
          <p:nvPr>
            <p:ph type="title"/>
          </p:nvPr>
        </p:nvSpPr>
        <p:spPr>
          <a:xfrm>
            <a:off x="302992" y="2762110"/>
            <a:ext cx="11660405" cy="625641"/>
          </a:xfrm>
        </p:spPr>
        <p:txBody>
          <a:bodyPr/>
          <a:lstStyle/>
          <a:p>
            <a:r>
              <a:rPr lang="en-US" dirty="0"/>
              <a:t>Data Cleaning Framework</a:t>
            </a:r>
          </a:p>
        </p:txBody>
      </p:sp>
      <p:sp>
        <p:nvSpPr>
          <p:cNvPr id="10" name="Text Placeholder 9"/>
          <p:cNvSpPr>
            <a:spLocks noGrp="1"/>
          </p:cNvSpPr>
          <p:nvPr>
            <p:ph type="body" sz="quarter" idx="10"/>
          </p:nvPr>
        </p:nvSpPr>
        <p:spPr>
          <a:xfrm>
            <a:off x="3923323" y="186061"/>
            <a:ext cx="4376615" cy="369332"/>
          </a:xfrm>
        </p:spPr>
        <p:txBody>
          <a:bodyPr/>
          <a:lstStyle/>
          <a:p>
            <a:r>
              <a:rPr lang="en-US" dirty="0"/>
              <a:t>PREPROCESSING</a:t>
            </a:r>
          </a:p>
        </p:txBody>
      </p:sp>
      <p:sp>
        <p:nvSpPr>
          <p:cNvPr id="12" name="Text Placeholder 11"/>
          <p:cNvSpPr>
            <a:spLocks noGrp="1"/>
          </p:cNvSpPr>
          <p:nvPr>
            <p:ph type="body" sz="quarter" idx="12"/>
          </p:nvPr>
        </p:nvSpPr>
        <p:spPr>
          <a:xfrm>
            <a:off x="6040830" y="1007413"/>
            <a:ext cx="184731" cy="1200329"/>
          </a:xfrm>
        </p:spPr>
        <p:txBody>
          <a:bodyPr/>
          <a:lstStyle/>
          <a:p>
            <a:endParaRPr lang="en-US" dirty="0"/>
          </a:p>
        </p:txBody>
      </p:sp>
      <p:sp>
        <p:nvSpPr>
          <p:cNvPr id="14" name="Slide Number Placeholder 2">
            <a:extLst>
              <a:ext uri="{FF2B5EF4-FFF2-40B4-BE49-F238E27FC236}">
                <a16:creationId xmlns:a16="http://schemas.microsoft.com/office/drawing/2014/main" id="{AAAFE90E-4277-47F5-9719-6255D92574E0}"/>
              </a:ext>
            </a:extLst>
          </p:cNvPr>
          <p:cNvSpPr txBox="1">
            <a:spLocks/>
          </p:cNvSpPr>
          <p:nvPr/>
        </p:nvSpPr>
        <p:spPr>
          <a:xfrm>
            <a:off x="11747687" y="6465381"/>
            <a:ext cx="431425" cy="365125"/>
          </a:xfrm>
          <a:prstGeom prst="rect">
            <a:avLst/>
          </a:prstGeom>
        </p:spPr>
        <p:txBody>
          <a:bodyPr vert="horz" wrap="none"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5AE1514C-5E56-4738-A1FF-4B1CFD2A3E36}" type="slidenum">
              <a:rPr kumimoji="0" lang="en-US" sz="1200" b="0" i="0" u="none" strike="noStrike" kern="1200" cap="none" spc="0" normalizeH="0" baseline="0" noProof="0" smtClean="0">
                <a:ln>
                  <a:noFill/>
                </a:ln>
                <a:solidFill>
                  <a:srgbClr val="EEECE1"/>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srgbClr val="EEECE1"/>
              </a:solidFill>
              <a:effectLst/>
              <a:uLnTx/>
              <a:uFillTx/>
              <a:latin typeface="Segoe UI"/>
              <a:ea typeface="+mn-ea"/>
              <a:cs typeface="+mn-cs"/>
            </a:endParaRPr>
          </a:p>
        </p:txBody>
      </p:sp>
    </p:spTree>
    <p:extLst>
      <p:ext uri="{BB962C8B-B14F-4D97-AF65-F5344CB8AC3E}">
        <p14:creationId xmlns:p14="http://schemas.microsoft.com/office/powerpoint/2010/main" val="3937079039"/>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E69B6271-FAB9-416E-9999-C7943C7F4E3D}"/>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a:stretch/>
        </p:blipFill>
        <p:spPr>
          <a:xfrm>
            <a:off x="1587" y="1409871"/>
            <a:ext cx="12190413" cy="4760862"/>
          </a:xfrm>
        </p:spPr>
      </p:pic>
      <p:sp>
        <p:nvSpPr>
          <p:cNvPr id="40" name="Content Placeholder 39"/>
          <p:cNvSpPr>
            <a:spLocks noGrp="1"/>
          </p:cNvSpPr>
          <p:nvPr>
            <p:ph idx="18"/>
          </p:nvPr>
        </p:nvSpPr>
        <p:spPr>
          <a:xfrm>
            <a:off x="1875949" y="419100"/>
            <a:ext cx="5230704" cy="2336024"/>
          </a:xfrm>
        </p:spPr>
        <p:txBody>
          <a:bodyPr/>
          <a:lstStyle/>
          <a:p>
            <a:r>
              <a:rPr lang="en-US" dirty="0"/>
              <a:t>Tableau Prep</a:t>
            </a:r>
          </a:p>
        </p:txBody>
      </p:sp>
      <p:sp>
        <p:nvSpPr>
          <p:cNvPr id="2" name="Slide Number Placeholder 1"/>
          <p:cNvSpPr>
            <a:spLocks noGrp="1"/>
          </p:cNvSpPr>
          <p:nvPr>
            <p:ph type="sldNum" sz="quarter" idx="4"/>
          </p:nvPr>
        </p:nvSpPr>
        <p:spPr/>
        <p:txBody>
          <a:bodyPr/>
          <a:lstStyle/>
          <a:p>
            <a:fld id="{5AE1514C-5E56-4738-A1FF-4B1CFD2A3E36}" type="slidenum">
              <a:rPr lang="en-US" smtClean="0"/>
              <a:pPr/>
              <a:t>6</a:t>
            </a:fld>
            <a:endParaRPr lang="en-US"/>
          </a:p>
        </p:txBody>
      </p:sp>
      <p:sp>
        <p:nvSpPr>
          <p:cNvPr id="19" name="Flowchart: Connector 18">
            <a:extLst>
              <a:ext uri="{FF2B5EF4-FFF2-40B4-BE49-F238E27FC236}">
                <a16:creationId xmlns:a16="http://schemas.microsoft.com/office/drawing/2014/main" id="{FD7BB74E-4CDB-4E81-BC78-7F863B5319AB}"/>
              </a:ext>
            </a:extLst>
          </p:cNvPr>
          <p:cNvSpPr/>
          <p:nvPr/>
        </p:nvSpPr>
        <p:spPr>
          <a:xfrm>
            <a:off x="132521" y="-1050237"/>
            <a:ext cx="2177542" cy="1858619"/>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r>
              <a:rPr lang="en-US" sz="1400" dirty="0"/>
              <a:t>PREPROCESSING</a:t>
            </a:r>
          </a:p>
        </p:txBody>
      </p:sp>
    </p:spTree>
    <p:extLst>
      <p:ext uri="{BB962C8B-B14F-4D97-AF65-F5344CB8AC3E}">
        <p14:creationId xmlns:p14="http://schemas.microsoft.com/office/powerpoint/2010/main" val="3476175484"/>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C1C654DF-79EF-4C32-80EC-69DD478DCC66}"/>
              </a:ext>
            </a:extLst>
          </p:cNvPr>
          <p:cNvGraphicFramePr/>
          <p:nvPr>
            <p:extLst>
              <p:ext uri="{D42A27DB-BD31-4B8C-83A1-F6EECF244321}">
                <p14:modId xmlns:p14="http://schemas.microsoft.com/office/powerpoint/2010/main" val="3179668995"/>
              </p:ext>
            </p:extLst>
          </p:nvPr>
        </p:nvGraphicFramePr>
        <p:xfrm>
          <a:off x="1976830" y="2228310"/>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itle 8"/>
          <p:cNvSpPr>
            <a:spLocks noGrp="1"/>
          </p:cNvSpPr>
          <p:nvPr>
            <p:ph type="title"/>
          </p:nvPr>
        </p:nvSpPr>
        <p:spPr>
          <a:xfrm>
            <a:off x="302992" y="2762110"/>
            <a:ext cx="11660405" cy="625641"/>
          </a:xfrm>
        </p:spPr>
        <p:txBody>
          <a:bodyPr/>
          <a:lstStyle/>
          <a:p>
            <a:r>
              <a:rPr lang="en-US" dirty="0"/>
              <a:t>Statistical Framework</a:t>
            </a:r>
          </a:p>
        </p:txBody>
      </p:sp>
      <p:sp>
        <p:nvSpPr>
          <p:cNvPr id="10" name="Text Placeholder 9"/>
          <p:cNvSpPr>
            <a:spLocks noGrp="1"/>
          </p:cNvSpPr>
          <p:nvPr>
            <p:ph type="body" sz="quarter" idx="10"/>
          </p:nvPr>
        </p:nvSpPr>
        <p:spPr>
          <a:xfrm>
            <a:off x="3923323" y="186061"/>
            <a:ext cx="4376615" cy="369332"/>
          </a:xfrm>
        </p:spPr>
        <p:txBody>
          <a:bodyPr/>
          <a:lstStyle/>
          <a:p>
            <a:r>
              <a:rPr lang="en-US" dirty="0"/>
              <a:t>STATISTICAL ANALYSIS</a:t>
            </a:r>
          </a:p>
        </p:txBody>
      </p:sp>
      <p:sp>
        <p:nvSpPr>
          <p:cNvPr id="12" name="Text Placeholder 11"/>
          <p:cNvSpPr>
            <a:spLocks noGrp="1"/>
          </p:cNvSpPr>
          <p:nvPr>
            <p:ph type="body" sz="quarter" idx="12"/>
          </p:nvPr>
        </p:nvSpPr>
        <p:spPr>
          <a:xfrm>
            <a:off x="6040830" y="1007413"/>
            <a:ext cx="184731" cy="1200329"/>
          </a:xfrm>
        </p:spPr>
        <p:txBody>
          <a:bodyPr/>
          <a:lstStyle/>
          <a:p>
            <a:endParaRPr lang="en-US" dirty="0"/>
          </a:p>
        </p:txBody>
      </p:sp>
      <p:sp>
        <p:nvSpPr>
          <p:cNvPr id="14" name="Slide Number Placeholder 2">
            <a:extLst>
              <a:ext uri="{FF2B5EF4-FFF2-40B4-BE49-F238E27FC236}">
                <a16:creationId xmlns:a16="http://schemas.microsoft.com/office/drawing/2014/main" id="{AAAFE90E-4277-47F5-9719-6255D92574E0}"/>
              </a:ext>
            </a:extLst>
          </p:cNvPr>
          <p:cNvSpPr txBox="1">
            <a:spLocks/>
          </p:cNvSpPr>
          <p:nvPr/>
        </p:nvSpPr>
        <p:spPr>
          <a:xfrm>
            <a:off x="11747687" y="6465381"/>
            <a:ext cx="431425" cy="365125"/>
          </a:xfrm>
          <a:prstGeom prst="rect">
            <a:avLst/>
          </a:prstGeom>
        </p:spPr>
        <p:txBody>
          <a:bodyPr vert="horz" wrap="none"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5AE1514C-5E56-4738-A1FF-4B1CFD2A3E36}" type="slidenum">
              <a:rPr kumimoji="0" lang="en-US" sz="1200" b="0" i="0" u="none" strike="noStrike" kern="1200" cap="none" spc="0" normalizeH="0" baseline="0" noProof="0" smtClean="0">
                <a:ln>
                  <a:noFill/>
                </a:ln>
                <a:solidFill>
                  <a:srgbClr val="EEECE1"/>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srgbClr val="EEECE1"/>
              </a:solidFill>
              <a:effectLst/>
              <a:uLnTx/>
              <a:uFillTx/>
              <a:latin typeface="Segoe UI"/>
              <a:ea typeface="+mn-ea"/>
              <a:cs typeface="+mn-cs"/>
            </a:endParaRPr>
          </a:p>
        </p:txBody>
      </p:sp>
    </p:spTree>
    <p:extLst>
      <p:ext uri="{BB962C8B-B14F-4D97-AF65-F5344CB8AC3E}">
        <p14:creationId xmlns:p14="http://schemas.microsoft.com/office/powerpoint/2010/main" val="2225289844"/>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a:xfrm>
            <a:off x="304800" y="2598127"/>
            <a:ext cx="3714704" cy="2810000"/>
          </a:xfrm>
        </p:spPr>
        <p:txBody>
          <a:bodyPr/>
          <a:lstStyle/>
          <a:p>
            <a:pPr>
              <a:spcAft>
                <a:spcPts val="2400"/>
              </a:spcAft>
            </a:pPr>
            <a:r>
              <a:rPr lang="en-US" dirty="0"/>
              <a:t>High School Attainment</a:t>
            </a:r>
          </a:p>
          <a:p>
            <a:pPr lvl="1"/>
            <a:br>
              <a:rPr lang="en-US" dirty="0"/>
            </a:br>
            <a:r>
              <a:rPr lang="en-US" dirty="0"/>
              <a:t>High/Low Performing Counties</a:t>
            </a:r>
          </a:p>
          <a:p>
            <a:pPr lvl="1"/>
            <a:r>
              <a:rPr lang="en-US" dirty="0"/>
              <a:t>Relationship with Socioeconomic Demographics</a:t>
            </a:r>
          </a:p>
          <a:p>
            <a:pPr lvl="1"/>
            <a:r>
              <a:rPr lang="en-US" dirty="0"/>
              <a:t>Compare with Other States</a:t>
            </a:r>
          </a:p>
        </p:txBody>
      </p:sp>
      <p:sp>
        <p:nvSpPr>
          <p:cNvPr id="11" name="Content Placeholder 10"/>
          <p:cNvSpPr>
            <a:spLocks noGrp="1"/>
          </p:cNvSpPr>
          <p:nvPr>
            <p:ph idx="14"/>
          </p:nvPr>
        </p:nvSpPr>
        <p:spPr>
          <a:xfrm>
            <a:off x="4168631" y="2598127"/>
            <a:ext cx="3840480" cy="2865400"/>
          </a:xfrm>
        </p:spPr>
        <p:txBody>
          <a:bodyPr/>
          <a:lstStyle/>
          <a:p>
            <a:pPr>
              <a:spcAft>
                <a:spcPts val="2400"/>
              </a:spcAft>
            </a:pPr>
            <a:r>
              <a:rPr lang="en-US" dirty="0"/>
              <a:t>Public School Spending &amp; Student-to-Teacher Ratio</a:t>
            </a:r>
          </a:p>
          <a:p>
            <a:pPr lvl="1"/>
            <a:r>
              <a:rPr lang="en-US" dirty="0"/>
              <a:t>Influence on HS Attainment</a:t>
            </a:r>
          </a:p>
          <a:p>
            <a:pPr lvl="1"/>
            <a:r>
              <a:rPr lang="en-US" dirty="0"/>
              <a:t>Relationship with Socioeconomic Demographics</a:t>
            </a:r>
          </a:p>
          <a:p>
            <a:pPr lvl="1"/>
            <a:r>
              <a:rPr lang="en-US" dirty="0"/>
              <a:t>Factors that influence spending</a:t>
            </a:r>
          </a:p>
        </p:txBody>
      </p:sp>
      <p:sp>
        <p:nvSpPr>
          <p:cNvPr id="18" name="Content Placeholder 17"/>
          <p:cNvSpPr>
            <a:spLocks noGrp="1"/>
          </p:cNvSpPr>
          <p:nvPr>
            <p:ph idx="15"/>
          </p:nvPr>
        </p:nvSpPr>
        <p:spPr>
          <a:xfrm>
            <a:off x="8158238" y="2598127"/>
            <a:ext cx="3773077" cy="3640997"/>
          </a:xfrm>
        </p:spPr>
        <p:txBody>
          <a:bodyPr/>
          <a:lstStyle/>
          <a:p>
            <a:pPr>
              <a:spcAft>
                <a:spcPts val="2400"/>
              </a:spcAft>
            </a:pPr>
            <a:r>
              <a:rPr lang="en-US" dirty="0"/>
              <a:t>Quality of Life</a:t>
            </a:r>
          </a:p>
          <a:p>
            <a:pPr lvl="1"/>
            <a:br>
              <a:rPr lang="en-US" dirty="0"/>
            </a:br>
            <a:r>
              <a:rPr lang="en-US" dirty="0"/>
              <a:t>High/Low Performing Counties</a:t>
            </a:r>
          </a:p>
          <a:p>
            <a:pPr lvl="1"/>
            <a:r>
              <a:rPr lang="en-US" dirty="0"/>
              <a:t>Influence on HS Attainment</a:t>
            </a:r>
          </a:p>
          <a:p>
            <a:pPr lvl="1"/>
            <a:r>
              <a:rPr lang="en-US" dirty="0"/>
              <a:t>Relationship with Socioeconomic Demographics</a:t>
            </a:r>
          </a:p>
          <a:p>
            <a:pPr lvl="1"/>
            <a:r>
              <a:rPr lang="en-US" dirty="0"/>
              <a:t>Factors that Impact Quality of Life</a:t>
            </a:r>
          </a:p>
        </p:txBody>
      </p:sp>
      <p:sp>
        <p:nvSpPr>
          <p:cNvPr id="14" name="Title 1"/>
          <p:cNvSpPr>
            <a:spLocks noGrp="1"/>
          </p:cNvSpPr>
          <p:nvPr>
            <p:ph type="title"/>
          </p:nvPr>
        </p:nvSpPr>
        <p:spPr/>
        <p:txBody>
          <a:bodyPr/>
          <a:lstStyle/>
          <a:p>
            <a:r>
              <a:rPr lang="en-US" dirty="0"/>
              <a:t>STATS</a:t>
            </a:r>
          </a:p>
        </p:txBody>
      </p:sp>
      <p:sp>
        <p:nvSpPr>
          <p:cNvPr id="6" name="Text Placeholder 5"/>
          <p:cNvSpPr>
            <a:spLocks noGrp="1"/>
          </p:cNvSpPr>
          <p:nvPr>
            <p:ph type="body" sz="quarter" idx="16"/>
          </p:nvPr>
        </p:nvSpPr>
        <p:spPr>
          <a:xfrm>
            <a:off x="2846917" y="945813"/>
            <a:ext cx="9084398" cy="840230"/>
          </a:xfrm>
        </p:spPr>
        <p:txBody>
          <a:bodyPr/>
          <a:lstStyle/>
          <a:p>
            <a:r>
              <a:rPr lang="en-US" sz="5400" dirty="0">
                <a:solidFill>
                  <a:schemeClr val="accent4"/>
                </a:solidFill>
                <a:latin typeface="Segoe UI Black" panose="020B0A02040204020203" pitchFamily="34" charset="0"/>
                <a:ea typeface="Segoe UI Black" panose="020B0A02040204020203" pitchFamily="34" charset="0"/>
              </a:rPr>
              <a:t>Data Focus</a:t>
            </a:r>
          </a:p>
        </p:txBody>
      </p:sp>
      <p:sp>
        <p:nvSpPr>
          <p:cNvPr id="9" name="Rectangle 8"/>
          <p:cNvSpPr/>
          <p:nvPr/>
        </p:nvSpPr>
        <p:spPr>
          <a:xfrm>
            <a:off x="4375511" y="3382066"/>
            <a:ext cx="338328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8386838" y="3382066"/>
            <a:ext cx="338328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35056" y="3382066"/>
            <a:ext cx="338328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Slide Number Placeholder 41"/>
          <p:cNvSpPr>
            <a:spLocks noGrp="1"/>
          </p:cNvSpPr>
          <p:nvPr>
            <p:ph type="sldNum" sz="quarter" idx="4"/>
          </p:nvPr>
        </p:nvSpPr>
        <p:spPr>
          <a:xfrm>
            <a:off x="11682114" y="6485996"/>
            <a:ext cx="498402" cy="365125"/>
          </a:xfrm>
        </p:spPr>
        <p:txBody>
          <a:bodyPr/>
          <a:lstStyle/>
          <a:p>
            <a:fld id="{5AE1514C-5E56-4738-A1FF-4B1CFD2A3E36}" type="slidenum">
              <a:rPr lang="en-US" smtClean="0"/>
              <a:t>8</a:t>
            </a:fld>
            <a:endParaRPr lang="en-US" dirty="0"/>
          </a:p>
        </p:txBody>
      </p:sp>
    </p:spTree>
    <p:custDataLst>
      <p:tags r:id="rId1"/>
    </p:custDataLst>
    <p:extLst>
      <p:ext uri="{BB962C8B-B14F-4D97-AF65-F5344CB8AC3E}">
        <p14:creationId xmlns:p14="http://schemas.microsoft.com/office/powerpoint/2010/main" val="311071683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8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8" dur="800" fill="hold"/>
                                        <p:tgtEl>
                                          <p:spTgt spid="10">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anim calcmode="lin" valueType="num">
                                      <p:cBhvr additive="base">
                                        <p:cTn id="11" dur="800" fill="hold"/>
                                        <p:tgtEl>
                                          <p:spTgt spid="10">
                                            <p:txEl>
                                              <p:pRg st="1" end="1"/>
                                            </p:txEl>
                                          </p:spTgt>
                                        </p:tgtEl>
                                        <p:attrNameLst>
                                          <p:attrName>ppt_x</p:attrName>
                                        </p:attrNameLst>
                                      </p:cBhvr>
                                      <p:tavLst>
                                        <p:tav tm="0">
                                          <p:val>
                                            <p:strVal val="#ppt_x"/>
                                          </p:val>
                                        </p:tav>
                                        <p:tav tm="100000">
                                          <p:val>
                                            <p:strVal val="#ppt_x"/>
                                          </p:val>
                                        </p:tav>
                                      </p:tavLst>
                                    </p:anim>
                                    <p:anim calcmode="lin" valueType="num">
                                      <p:cBhvr additive="base">
                                        <p:cTn id="12" dur="800" fill="hold"/>
                                        <p:tgtEl>
                                          <p:spTgt spid="10">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 calcmode="lin" valueType="num">
                                      <p:cBhvr additive="base">
                                        <p:cTn id="15" dur="8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16" dur="800" fill="hold"/>
                                        <p:tgtEl>
                                          <p:spTgt spid="10">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anim calcmode="lin" valueType="num">
                                      <p:cBhvr additive="base">
                                        <p:cTn id="19" dur="800" fill="hold"/>
                                        <p:tgtEl>
                                          <p:spTgt spid="10">
                                            <p:txEl>
                                              <p:pRg st="3" end="3"/>
                                            </p:txEl>
                                          </p:spTgt>
                                        </p:tgtEl>
                                        <p:attrNameLst>
                                          <p:attrName>ppt_x</p:attrName>
                                        </p:attrNameLst>
                                      </p:cBhvr>
                                      <p:tavLst>
                                        <p:tav tm="0">
                                          <p:val>
                                            <p:strVal val="#ppt_x"/>
                                          </p:val>
                                        </p:tav>
                                        <p:tav tm="100000">
                                          <p:val>
                                            <p:strVal val="#ppt_x"/>
                                          </p:val>
                                        </p:tav>
                                      </p:tavLst>
                                    </p:anim>
                                    <p:anim calcmode="lin" valueType="num">
                                      <p:cBhvr additive="base">
                                        <p:cTn id="20" dur="800" fill="hold"/>
                                        <p:tgtEl>
                                          <p:spTgt spid="10">
                                            <p:txEl>
                                              <p:pRg st="3" end="3"/>
                                            </p:txEl>
                                          </p:spTgt>
                                        </p:tgtEl>
                                        <p:attrNameLst>
                                          <p:attrName>ppt_y</p:attrName>
                                        </p:attrNameLst>
                                      </p:cBhvr>
                                      <p:tavLst>
                                        <p:tav tm="0">
                                          <p:val>
                                            <p:strVal val="1+#ppt_h/2"/>
                                          </p:val>
                                        </p:tav>
                                        <p:tav tm="100000">
                                          <p:val>
                                            <p:strVal val="#ppt_y"/>
                                          </p:val>
                                        </p:tav>
                                      </p:tavLst>
                                    </p:anim>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63" presetClass="path" presetSubtype="0" accel="50000" decel="50000" fill="hold" grpId="1" nodeType="withEffect">
                                  <p:stCondLst>
                                    <p:cond delay="0"/>
                                  </p:stCondLst>
                                  <p:childTnLst>
                                    <p:animMotion origin="layout" path="M -0.13932 -4.44444E-6 L 1.04167E-6 -4.44444E-6 " pathEditMode="relative" rAng="0" ptsTypes="AA">
                                      <p:cBhvr>
                                        <p:cTn id="24" dur="500" fill="hold"/>
                                        <p:tgtEl>
                                          <p:spTgt spid="13"/>
                                        </p:tgtEl>
                                        <p:attrNameLst>
                                          <p:attrName>ppt_x</p:attrName>
                                          <p:attrName>ppt_y</p:attrName>
                                        </p:attrNameLst>
                                      </p:cBhvr>
                                      <p:rCtr x="6966" y="0"/>
                                    </p:animMotion>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63" presetClass="path" presetSubtype="0" accel="50000" decel="50000" fill="hold" grpId="1" nodeType="withEffect">
                                  <p:stCondLst>
                                    <p:cond delay="0"/>
                                  </p:stCondLst>
                                  <p:childTnLst>
                                    <p:animMotion origin="layout" path="M -0.13933 -4.44444E-6 L 3.95833E-6 -4.44444E-6 " pathEditMode="relative" rAng="0" ptsTypes="AA">
                                      <p:cBhvr>
                                        <p:cTn id="28" dur="500" fill="hold"/>
                                        <p:tgtEl>
                                          <p:spTgt spid="9"/>
                                        </p:tgtEl>
                                        <p:attrNameLst>
                                          <p:attrName>ppt_x</p:attrName>
                                          <p:attrName>ppt_y</p:attrName>
                                        </p:attrNameLst>
                                      </p:cBhvr>
                                      <p:rCtr x="6966" y="0"/>
                                    </p:animMotion>
                                  </p:childTnLst>
                                </p:cTn>
                              </p:par>
                            </p:childTnLst>
                          </p:cTn>
                        </p:par>
                        <p:par>
                          <p:cTn id="29" fill="hold">
                            <p:stCondLst>
                              <p:cond delay="800"/>
                            </p:stCondLst>
                            <p:childTnLst>
                              <p:par>
                                <p:cTn id="30" presetID="2" presetClass="entr" presetSubtype="4" decel="100000" fill="hold" grpId="0" nodeType="afterEffect">
                                  <p:stCondLst>
                                    <p:cond delay="0"/>
                                  </p:stCondLst>
                                  <p:childTnLst>
                                    <p:set>
                                      <p:cBhvr>
                                        <p:cTn id="31" dur="1" fill="hold">
                                          <p:stCondLst>
                                            <p:cond delay="0"/>
                                          </p:stCondLst>
                                        </p:cTn>
                                        <p:tgtEl>
                                          <p:spTgt spid="11">
                                            <p:txEl>
                                              <p:pRg st="0" end="0"/>
                                            </p:txEl>
                                          </p:spTgt>
                                        </p:tgtEl>
                                        <p:attrNameLst>
                                          <p:attrName>style.visibility</p:attrName>
                                        </p:attrNameLst>
                                      </p:cBhvr>
                                      <p:to>
                                        <p:strVal val="visible"/>
                                      </p:to>
                                    </p:set>
                                    <p:anim calcmode="lin" valueType="num">
                                      <p:cBhvr additive="base">
                                        <p:cTn id="32" dur="8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3" dur="800" fill="hold"/>
                                        <p:tgtEl>
                                          <p:spTgt spid="11">
                                            <p:txEl>
                                              <p:pRg st="0" end="0"/>
                                            </p:txEl>
                                          </p:spTgt>
                                        </p:tgtEl>
                                        <p:attrNameLst>
                                          <p:attrName>ppt_y</p:attrName>
                                        </p:attrNameLst>
                                      </p:cBhvr>
                                      <p:tavLst>
                                        <p:tav tm="0">
                                          <p:val>
                                            <p:strVal val="1+#ppt_h/2"/>
                                          </p:val>
                                        </p:tav>
                                        <p:tav tm="100000">
                                          <p:val>
                                            <p:strVal val="#ppt_y"/>
                                          </p:val>
                                        </p:tav>
                                      </p:tavLst>
                                    </p:anim>
                                  </p:childTnLst>
                                </p:cTn>
                              </p:par>
                              <p:par>
                                <p:cTn id="34" presetID="2" presetClass="entr" presetSubtype="4" decel="100000" fill="hold" grpId="0" nodeType="withEffect">
                                  <p:stCondLst>
                                    <p:cond delay="0"/>
                                  </p:stCondLst>
                                  <p:childTnLst>
                                    <p:set>
                                      <p:cBhvr>
                                        <p:cTn id="35" dur="1" fill="hold">
                                          <p:stCondLst>
                                            <p:cond delay="0"/>
                                          </p:stCondLst>
                                        </p:cTn>
                                        <p:tgtEl>
                                          <p:spTgt spid="11">
                                            <p:txEl>
                                              <p:pRg st="1" end="1"/>
                                            </p:txEl>
                                          </p:spTgt>
                                        </p:tgtEl>
                                        <p:attrNameLst>
                                          <p:attrName>style.visibility</p:attrName>
                                        </p:attrNameLst>
                                      </p:cBhvr>
                                      <p:to>
                                        <p:strVal val="visible"/>
                                      </p:to>
                                    </p:set>
                                    <p:anim calcmode="lin" valueType="num">
                                      <p:cBhvr additive="base">
                                        <p:cTn id="36" dur="800" fill="hold"/>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37" dur="800" fill="hold"/>
                                        <p:tgtEl>
                                          <p:spTgt spid="11">
                                            <p:txEl>
                                              <p:pRg st="1" end="1"/>
                                            </p:txEl>
                                          </p:spTgt>
                                        </p:tgtEl>
                                        <p:attrNameLst>
                                          <p:attrName>ppt_y</p:attrName>
                                        </p:attrNameLst>
                                      </p:cBhvr>
                                      <p:tavLst>
                                        <p:tav tm="0">
                                          <p:val>
                                            <p:strVal val="1+#ppt_h/2"/>
                                          </p:val>
                                        </p:tav>
                                        <p:tav tm="100000">
                                          <p:val>
                                            <p:strVal val="#ppt_y"/>
                                          </p:val>
                                        </p:tav>
                                      </p:tavLst>
                                    </p:anim>
                                  </p:childTnLst>
                                </p:cTn>
                              </p:par>
                              <p:par>
                                <p:cTn id="38" presetID="2" presetClass="entr" presetSubtype="4" decel="100000" fill="hold" grpId="0" nodeType="withEffect">
                                  <p:stCondLst>
                                    <p:cond delay="0"/>
                                  </p:stCondLst>
                                  <p:childTnLst>
                                    <p:set>
                                      <p:cBhvr>
                                        <p:cTn id="39" dur="1" fill="hold">
                                          <p:stCondLst>
                                            <p:cond delay="0"/>
                                          </p:stCondLst>
                                        </p:cTn>
                                        <p:tgtEl>
                                          <p:spTgt spid="11">
                                            <p:txEl>
                                              <p:pRg st="2" end="2"/>
                                            </p:txEl>
                                          </p:spTgt>
                                        </p:tgtEl>
                                        <p:attrNameLst>
                                          <p:attrName>style.visibility</p:attrName>
                                        </p:attrNameLst>
                                      </p:cBhvr>
                                      <p:to>
                                        <p:strVal val="visible"/>
                                      </p:to>
                                    </p:set>
                                    <p:anim calcmode="lin" valueType="num">
                                      <p:cBhvr additive="base">
                                        <p:cTn id="40" dur="800" fill="hold"/>
                                        <p:tgtEl>
                                          <p:spTgt spid="11">
                                            <p:txEl>
                                              <p:pRg st="2" end="2"/>
                                            </p:txEl>
                                          </p:spTgt>
                                        </p:tgtEl>
                                        <p:attrNameLst>
                                          <p:attrName>ppt_x</p:attrName>
                                        </p:attrNameLst>
                                      </p:cBhvr>
                                      <p:tavLst>
                                        <p:tav tm="0">
                                          <p:val>
                                            <p:strVal val="#ppt_x"/>
                                          </p:val>
                                        </p:tav>
                                        <p:tav tm="100000">
                                          <p:val>
                                            <p:strVal val="#ppt_x"/>
                                          </p:val>
                                        </p:tav>
                                      </p:tavLst>
                                    </p:anim>
                                    <p:anim calcmode="lin" valueType="num">
                                      <p:cBhvr additive="base">
                                        <p:cTn id="41" dur="800" fill="hold"/>
                                        <p:tgtEl>
                                          <p:spTgt spid="11">
                                            <p:txEl>
                                              <p:pRg st="2" end="2"/>
                                            </p:txEl>
                                          </p:spTgt>
                                        </p:tgtEl>
                                        <p:attrNameLst>
                                          <p:attrName>ppt_y</p:attrName>
                                        </p:attrNameLst>
                                      </p:cBhvr>
                                      <p:tavLst>
                                        <p:tav tm="0">
                                          <p:val>
                                            <p:strVal val="1+#ppt_h/2"/>
                                          </p:val>
                                        </p:tav>
                                        <p:tav tm="100000">
                                          <p:val>
                                            <p:strVal val="#ppt_y"/>
                                          </p:val>
                                        </p:tav>
                                      </p:tavLst>
                                    </p:anim>
                                  </p:childTnLst>
                                </p:cTn>
                              </p:par>
                              <p:par>
                                <p:cTn id="42" presetID="2" presetClass="entr" presetSubtype="4" decel="100000" fill="hold" grpId="0" nodeType="withEffect">
                                  <p:stCondLst>
                                    <p:cond delay="0"/>
                                  </p:stCondLst>
                                  <p:childTnLst>
                                    <p:set>
                                      <p:cBhvr>
                                        <p:cTn id="43" dur="1" fill="hold">
                                          <p:stCondLst>
                                            <p:cond delay="0"/>
                                          </p:stCondLst>
                                        </p:cTn>
                                        <p:tgtEl>
                                          <p:spTgt spid="11">
                                            <p:txEl>
                                              <p:pRg st="3" end="3"/>
                                            </p:txEl>
                                          </p:spTgt>
                                        </p:tgtEl>
                                        <p:attrNameLst>
                                          <p:attrName>style.visibility</p:attrName>
                                        </p:attrNameLst>
                                      </p:cBhvr>
                                      <p:to>
                                        <p:strVal val="visible"/>
                                      </p:to>
                                    </p:set>
                                    <p:anim calcmode="lin" valueType="num">
                                      <p:cBhvr additive="base">
                                        <p:cTn id="44" dur="800" fill="hold"/>
                                        <p:tgtEl>
                                          <p:spTgt spid="11">
                                            <p:txEl>
                                              <p:pRg st="3" end="3"/>
                                            </p:txEl>
                                          </p:spTgt>
                                        </p:tgtEl>
                                        <p:attrNameLst>
                                          <p:attrName>ppt_x</p:attrName>
                                        </p:attrNameLst>
                                      </p:cBhvr>
                                      <p:tavLst>
                                        <p:tav tm="0">
                                          <p:val>
                                            <p:strVal val="#ppt_x"/>
                                          </p:val>
                                        </p:tav>
                                        <p:tav tm="100000">
                                          <p:val>
                                            <p:strVal val="#ppt_x"/>
                                          </p:val>
                                        </p:tav>
                                      </p:tavLst>
                                    </p:anim>
                                    <p:anim calcmode="lin" valueType="num">
                                      <p:cBhvr additive="base">
                                        <p:cTn id="45" dur="800" fill="hold"/>
                                        <p:tgtEl>
                                          <p:spTgt spid="11">
                                            <p:txEl>
                                              <p:pRg st="3" end="3"/>
                                            </p:txEl>
                                          </p:spTgt>
                                        </p:tgtEl>
                                        <p:attrNameLst>
                                          <p:attrName>ppt_y</p:attrName>
                                        </p:attrNameLst>
                                      </p:cBhvr>
                                      <p:tavLst>
                                        <p:tav tm="0">
                                          <p:val>
                                            <p:strVal val="1+#ppt_h/2"/>
                                          </p:val>
                                        </p:tav>
                                        <p:tav tm="100000">
                                          <p:val>
                                            <p:strVal val="#ppt_y"/>
                                          </p:val>
                                        </p:tav>
                                      </p:tavLst>
                                    </p:anim>
                                  </p:childTnLst>
                                </p:cTn>
                              </p:par>
                            </p:childTnLst>
                          </p:cTn>
                        </p:par>
                        <p:par>
                          <p:cTn id="46" fill="hold">
                            <p:stCondLst>
                              <p:cond delay="1600"/>
                            </p:stCondLst>
                            <p:childTnLst>
                              <p:par>
                                <p:cTn id="47" presetID="2" presetClass="entr" presetSubtype="4" decel="100000" fill="hold" grpId="0" nodeType="afterEffect">
                                  <p:stCondLst>
                                    <p:cond delay="0"/>
                                  </p:stCondLst>
                                  <p:childTnLst>
                                    <p:set>
                                      <p:cBhvr>
                                        <p:cTn id="48" dur="1" fill="hold">
                                          <p:stCondLst>
                                            <p:cond delay="0"/>
                                          </p:stCondLst>
                                        </p:cTn>
                                        <p:tgtEl>
                                          <p:spTgt spid="18">
                                            <p:txEl>
                                              <p:pRg st="0" end="0"/>
                                            </p:txEl>
                                          </p:spTgt>
                                        </p:tgtEl>
                                        <p:attrNameLst>
                                          <p:attrName>style.visibility</p:attrName>
                                        </p:attrNameLst>
                                      </p:cBhvr>
                                      <p:to>
                                        <p:strVal val="visible"/>
                                      </p:to>
                                    </p:set>
                                    <p:anim calcmode="lin" valueType="num">
                                      <p:cBhvr additive="base">
                                        <p:cTn id="49" dur="8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50" dur="800" fill="hold"/>
                                        <p:tgtEl>
                                          <p:spTgt spid="18">
                                            <p:txEl>
                                              <p:pRg st="0" end="0"/>
                                            </p:txEl>
                                          </p:spTgt>
                                        </p:tgtEl>
                                        <p:attrNameLst>
                                          <p:attrName>ppt_y</p:attrName>
                                        </p:attrNameLst>
                                      </p:cBhvr>
                                      <p:tavLst>
                                        <p:tav tm="0">
                                          <p:val>
                                            <p:strVal val="1+#ppt_h/2"/>
                                          </p:val>
                                        </p:tav>
                                        <p:tav tm="100000">
                                          <p:val>
                                            <p:strVal val="#ppt_y"/>
                                          </p:val>
                                        </p:tav>
                                      </p:tavLst>
                                    </p:anim>
                                  </p:childTnLst>
                                </p:cTn>
                              </p:par>
                              <p:par>
                                <p:cTn id="51" presetID="2" presetClass="entr" presetSubtype="4" decel="100000" fill="hold" grpId="0" nodeType="withEffect">
                                  <p:stCondLst>
                                    <p:cond delay="0"/>
                                  </p:stCondLst>
                                  <p:childTnLst>
                                    <p:set>
                                      <p:cBhvr>
                                        <p:cTn id="52" dur="1" fill="hold">
                                          <p:stCondLst>
                                            <p:cond delay="0"/>
                                          </p:stCondLst>
                                        </p:cTn>
                                        <p:tgtEl>
                                          <p:spTgt spid="18">
                                            <p:txEl>
                                              <p:pRg st="1" end="1"/>
                                            </p:txEl>
                                          </p:spTgt>
                                        </p:tgtEl>
                                        <p:attrNameLst>
                                          <p:attrName>style.visibility</p:attrName>
                                        </p:attrNameLst>
                                      </p:cBhvr>
                                      <p:to>
                                        <p:strVal val="visible"/>
                                      </p:to>
                                    </p:set>
                                    <p:anim calcmode="lin" valueType="num">
                                      <p:cBhvr additive="base">
                                        <p:cTn id="53" dur="8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54" dur="800" fill="hold"/>
                                        <p:tgtEl>
                                          <p:spTgt spid="18">
                                            <p:txEl>
                                              <p:pRg st="1" end="1"/>
                                            </p:txEl>
                                          </p:spTgt>
                                        </p:tgtEl>
                                        <p:attrNameLst>
                                          <p:attrName>ppt_y</p:attrName>
                                        </p:attrNameLst>
                                      </p:cBhvr>
                                      <p:tavLst>
                                        <p:tav tm="0">
                                          <p:val>
                                            <p:strVal val="1+#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8">
                                            <p:txEl>
                                              <p:pRg st="2" end="2"/>
                                            </p:txEl>
                                          </p:spTgt>
                                        </p:tgtEl>
                                        <p:attrNameLst>
                                          <p:attrName>style.visibility</p:attrName>
                                        </p:attrNameLst>
                                      </p:cBhvr>
                                      <p:to>
                                        <p:strVal val="visible"/>
                                      </p:to>
                                    </p:set>
                                    <p:anim calcmode="lin" valueType="num">
                                      <p:cBhvr additive="base">
                                        <p:cTn id="57" dur="8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58" dur="800" fill="hold"/>
                                        <p:tgtEl>
                                          <p:spTgt spid="18">
                                            <p:txEl>
                                              <p:pRg st="2" end="2"/>
                                            </p:txEl>
                                          </p:spTgt>
                                        </p:tgtEl>
                                        <p:attrNameLst>
                                          <p:attrName>ppt_y</p:attrName>
                                        </p:attrNameLst>
                                      </p:cBhvr>
                                      <p:tavLst>
                                        <p:tav tm="0">
                                          <p:val>
                                            <p:strVal val="1+#ppt_h/2"/>
                                          </p:val>
                                        </p:tav>
                                        <p:tav tm="100000">
                                          <p:val>
                                            <p:strVal val="#ppt_y"/>
                                          </p:val>
                                        </p:tav>
                                      </p:tavLst>
                                    </p:anim>
                                  </p:childTnLst>
                                </p:cTn>
                              </p:par>
                              <p:par>
                                <p:cTn id="59" presetID="2" presetClass="entr" presetSubtype="4" decel="100000" fill="hold" grpId="0" nodeType="withEffect">
                                  <p:stCondLst>
                                    <p:cond delay="0"/>
                                  </p:stCondLst>
                                  <p:childTnLst>
                                    <p:set>
                                      <p:cBhvr>
                                        <p:cTn id="60" dur="1" fill="hold">
                                          <p:stCondLst>
                                            <p:cond delay="0"/>
                                          </p:stCondLst>
                                        </p:cTn>
                                        <p:tgtEl>
                                          <p:spTgt spid="18">
                                            <p:txEl>
                                              <p:pRg st="3" end="3"/>
                                            </p:txEl>
                                          </p:spTgt>
                                        </p:tgtEl>
                                        <p:attrNameLst>
                                          <p:attrName>style.visibility</p:attrName>
                                        </p:attrNameLst>
                                      </p:cBhvr>
                                      <p:to>
                                        <p:strVal val="visible"/>
                                      </p:to>
                                    </p:set>
                                    <p:anim calcmode="lin" valueType="num">
                                      <p:cBhvr additive="base">
                                        <p:cTn id="61" dur="800" fill="hold"/>
                                        <p:tgtEl>
                                          <p:spTgt spid="18">
                                            <p:txEl>
                                              <p:pRg st="3" end="3"/>
                                            </p:txEl>
                                          </p:spTgt>
                                        </p:tgtEl>
                                        <p:attrNameLst>
                                          <p:attrName>ppt_x</p:attrName>
                                        </p:attrNameLst>
                                      </p:cBhvr>
                                      <p:tavLst>
                                        <p:tav tm="0">
                                          <p:val>
                                            <p:strVal val="#ppt_x"/>
                                          </p:val>
                                        </p:tav>
                                        <p:tav tm="100000">
                                          <p:val>
                                            <p:strVal val="#ppt_x"/>
                                          </p:val>
                                        </p:tav>
                                      </p:tavLst>
                                    </p:anim>
                                    <p:anim calcmode="lin" valueType="num">
                                      <p:cBhvr additive="base">
                                        <p:cTn id="62" dur="800" fill="hold"/>
                                        <p:tgtEl>
                                          <p:spTgt spid="18">
                                            <p:txEl>
                                              <p:pRg st="3" end="3"/>
                                            </p:txEl>
                                          </p:spTgt>
                                        </p:tgtEl>
                                        <p:attrNameLst>
                                          <p:attrName>ppt_y</p:attrName>
                                        </p:attrNameLst>
                                      </p:cBhvr>
                                      <p:tavLst>
                                        <p:tav tm="0">
                                          <p:val>
                                            <p:strVal val="1+#ppt_h/2"/>
                                          </p:val>
                                        </p:tav>
                                        <p:tav tm="100000">
                                          <p:val>
                                            <p:strVal val="#ppt_y"/>
                                          </p:val>
                                        </p:tav>
                                      </p:tavLst>
                                    </p:anim>
                                  </p:childTnLst>
                                </p:cTn>
                              </p:par>
                              <p:par>
                                <p:cTn id="63" presetID="2" presetClass="entr" presetSubtype="4" decel="100000" fill="hold" grpId="0" nodeType="withEffect">
                                  <p:stCondLst>
                                    <p:cond delay="0"/>
                                  </p:stCondLst>
                                  <p:childTnLst>
                                    <p:set>
                                      <p:cBhvr>
                                        <p:cTn id="64" dur="1" fill="hold">
                                          <p:stCondLst>
                                            <p:cond delay="0"/>
                                          </p:stCondLst>
                                        </p:cTn>
                                        <p:tgtEl>
                                          <p:spTgt spid="18">
                                            <p:txEl>
                                              <p:pRg st="4" end="4"/>
                                            </p:txEl>
                                          </p:spTgt>
                                        </p:tgtEl>
                                        <p:attrNameLst>
                                          <p:attrName>style.visibility</p:attrName>
                                        </p:attrNameLst>
                                      </p:cBhvr>
                                      <p:to>
                                        <p:strVal val="visible"/>
                                      </p:to>
                                    </p:set>
                                    <p:anim calcmode="lin" valueType="num">
                                      <p:cBhvr additive="base">
                                        <p:cTn id="65" dur="800" fill="hold"/>
                                        <p:tgtEl>
                                          <p:spTgt spid="18">
                                            <p:txEl>
                                              <p:pRg st="4" end="4"/>
                                            </p:txEl>
                                          </p:spTgt>
                                        </p:tgtEl>
                                        <p:attrNameLst>
                                          <p:attrName>ppt_x</p:attrName>
                                        </p:attrNameLst>
                                      </p:cBhvr>
                                      <p:tavLst>
                                        <p:tav tm="0">
                                          <p:val>
                                            <p:strVal val="#ppt_x"/>
                                          </p:val>
                                        </p:tav>
                                        <p:tav tm="100000">
                                          <p:val>
                                            <p:strVal val="#ppt_x"/>
                                          </p:val>
                                        </p:tav>
                                      </p:tavLst>
                                    </p:anim>
                                    <p:anim calcmode="lin" valueType="num">
                                      <p:cBhvr additive="base">
                                        <p:cTn id="66" dur="800" fill="hold"/>
                                        <p:tgtEl>
                                          <p:spTgt spid="18">
                                            <p:txEl>
                                              <p:pRg st="4" end="4"/>
                                            </p:txEl>
                                          </p:spTgt>
                                        </p:tgtEl>
                                        <p:attrNameLst>
                                          <p:attrName>ppt_y</p:attrName>
                                        </p:attrNameLst>
                                      </p:cBhvr>
                                      <p:tavLst>
                                        <p:tav tm="0">
                                          <p:val>
                                            <p:strVal val="1+#ppt_h/2"/>
                                          </p:val>
                                        </p:tav>
                                        <p:tav tm="100000">
                                          <p:val>
                                            <p:strVal val="#ppt_y"/>
                                          </p:val>
                                        </p:tav>
                                      </p:tavLst>
                                    </p:anim>
                                  </p:childTnLst>
                                </p:cTn>
                              </p:par>
                              <p:par>
                                <p:cTn id="67" presetID="1"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childTnLst>
                                </p:cTn>
                              </p:par>
                              <p:par>
                                <p:cTn id="69" presetID="63" presetClass="path" presetSubtype="0" accel="50000" decel="50000" fill="hold" grpId="1" nodeType="withEffect">
                                  <p:stCondLst>
                                    <p:cond delay="0"/>
                                  </p:stCondLst>
                                  <p:childTnLst>
                                    <p:animMotion origin="layout" path="M -0.13932 -4.44444E-6 L -2.5E-6 -4.44444E-6 " pathEditMode="relative" rAng="0" ptsTypes="AA">
                                      <p:cBhvr>
                                        <p:cTn id="70" dur="500" fill="hold"/>
                                        <p:tgtEl>
                                          <p:spTgt spid="15"/>
                                        </p:tgtEl>
                                        <p:attrNameLst>
                                          <p:attrName>ppt_x</p:attrName>
                                          <p:attrName>ppt_y</p:attrName>
                                        </p:attrNameLst>
                                      </p:cBhvr>
                                      <p:rCtr x="696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11" grpId="0" uiExpand="1" build="p"/>
      <p:bldP spid="18" grpId="0" uiExpand="1" build="p"/>
      <p:bldP spid="9" grpId="0" animBg="1"/>
      <p:bldP spid="9" grpId="1" animBg="1"/>
      <p:bldP spid="15" grpId="0" animBg="1"/>
      <p:bldP spid="15" grpId="1" animBg="1"/>
      <p:bldP spid="13" grpId="0" animBg="1"/>
      <p:bldP spid="13"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F75874B-E435-4740-B5B1-7210C538F980}"/>
              </a:ext>
            </a:extLst>
          </p:cNvPr>
          <p:cNvSpPr>
            <a:spLocks noGrp="1"/>
          </p:cNvSpPr>
          <p:nvPr>
            <p:ph type="sldNum" sz="quarter" idx="12"/>
          </p:nvPr>
        </p:nvSpPr>
        <p:spPr>
          <a:xfrm>
            <a:off x="11747687" y="6465381"/>
            <a:ext cx="431425" cy="365125"/>
          </a:xfrm>
          <a:prstGeom prst="rect">
            <a:avLst/>
          </a:prstGeom>
        </p:spPr>
        <p:txBody>
          <a:bodyPr wrap="none" anchor="ctr">
            <a:normAutofit/>
          </a:bodyPr>
          <a:lstStyle/>
          <a:p>
            <a:pPr>
              <a:spcAft>
                <a:spcPts val="600"/>
              </a:spcAft>
            </a:pPr>
            <a:fld id="{5AE1514C-5E56-4738-A1FF-4B1CFD2A3E36}" type="slidenum">
              <a:rPr lang="en-US" smtClean="0"/>
              <a:pPr>
                <a:spcAft>
                  <a:spcPts val="600"/>
                </a:spcAft>
              </a:pPr>
              <a:t>9</a:t>
            </a:fld>
            <a:endParaRPr lang="en-US"/>
          </a:p>
        </p:txBody>
      </p:sp>
      <p:pic>
        <p:nvPicPr>
          <p:cNvPr id="5" name="Picture 4">
            <a:extLst>
              <a:ext uri="{FF2B5EF4-FFF2-40B4-BE49-F238E27FC236}">
                <a16:creationId xmlns:a16="http://schemas.microsoft.com/office/drawing/2014/main" id="{C25EB3B8-3023-4988-83F9-4DEA514A7AEE}"/>
              </a:ext>
            </a:extLst>
          </p:cNvPr>
          <p:cNvPicPr>
            <a:picLocks noChangeAspect="1"/>
          </p:cNvPicPr>
          <p:nvPr/>
        </p:nvPicPr>
        <p:blipFill>
          <a:blip r:embed="rId3"/>
          <a:stretch>
            <a:fillRect/>
          </a:stretch>
        </p:blipFill>
        <p:spPr>
          <a:xfrm>
            <a:off x="557212" y="57150"/>
            <a:ext cx="11077575" cy="6743700"/>
          </a:xfrm>
          <a:prstGeom prst="rect">
            <a:avLst/>
          </a:prstGeom>
        </p:spPr>
      </p:pic>
    </p:spTree>
    <p:extLst>
      <p:ext uri="{BB962C8B-B14F-4D97-AF65-F5344CB8AC3E}">
        <p14:creationId xmlns:p14="http://schemas.microsoft.com/office/powerpoint/2010/main" val="17950978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5.3|8.7"/>
</p:tagLst>
</file>

<file path=ppt/tags/tag2.xml><?xml version="1.0" encoding="utf-8"?>
<p:tagLst xmlns:a="http://schemas.openxmlformats.org/drawingml/2006/main" xmlns:r="http://schemas.openxmlformats.org/officeDocument/2006/relationships" xmlns:p="http://schemas.openxmlformats.org/presentationml/2006/main">
  <p:tag name="TIMING" val="|25.3|8.7"/>
</p:tagLst>
</file>

<file path=ppt/theme/theme1.xml><?xml version="1.0" encoding="utf-8"?>
<a:theme xmlns:a="http://schemas.openxmlformats.org/drawingml/2006/main" name="Storybuilding Neal Creativ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FUL Presentations.pptx" id="{F35F1979-0F96-40AB-A8BA-4291EDE5F127}" vid="{D4D34B82-5498-418F-8E4B-B445820BAA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TotalTime>
  <Words>3597</Words>
  <Application>Microsoft Office PowerPoint</Application>
  <PresentationFormat>Widescreen</PresentationFormat>
  <Paragraphs>240</Paragraphs>
  <Slides>20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Arial Black</vt:lpstr>
      <vt:lpstr>Calibri</vt:lpstr>
      <vt:lpstr>Segoe UI</vt:lpstr>
      <vt:lpstr>Segoe UI Black</vt:lpstr>
      <vt:lpstr>Segoe UI Light</vt:lpstr>
      <vt:lpstr>Segoe UI Semibold</vt:lpstr>
      <vt:lpstr>Segoe UI Semilight</vt:lpstr>
      <vt:lpstr>Wingdings</vt:lpstr>
      <vt:lpstr>Storybuilding Neal Creative</vt:lpstr>
      <vt:lpstr>Maryland County</vt:lpstr>
      <vt:lpstr>INTRODUCTION</vt:lpstr>
      <vt:lpstr>Hypotheses</vt:lpstr>
      <vt:lpstr>INTRODUCTION</vt:lpstr>
      <vt:lpstr>Data Cleaning Framework</vt:lpstr>
      <vt:lpstr>PowerPoint Presentation</vt:lpstr>
      <vt:lpstr>Statistical Framework</vt:lpstr>
      <vt:lpstr>STATS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does this mean?</vt:lpstr>
      <vt:lpstr>Hypotheses</vt:lpstr>
      <vt:lpstr>PowerPoint Presentation</vt:lpstr>
      <vt:lpstr>Maryland County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Maryland County</dc:title>
  <dc:creator>Stephanie Byng</dc:creator>
  <cp:lastModifiedBy>Stephanie Byng</cp:lastModifiedBy>
  <cp:revision>14</cp:revision>
  <dcterms:created xsi:type="dcterms:W3CDTF">2019-12-01T01:05:13Z</dcterms:created>
  <dcterms:modified xsi:type="dcterms:W3CDTF">2019-12-01T15:27:23Z</dcterms:modified>
</cp:coreProperties>
</file>